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Александр" initials="А" lastIdx="1" clrIdx="0">
    <p:extLst>
      <p:ext uri="{19B8F6BF-5375-455C-9EA6-DF929625EA0E}">
        <p15:presenceInfo xmlns:p15="http://schemas.microsoft.com/office/powerpoint/2012/main" userId="Александр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CC"/>
    <a:srgbClr val="14324E"/>
    <a:srgbClr val="D00000"/>
    <a:srgbClr val="F6ACFA"/>
    <a:srgbClr val="C5F8FF"/>
    <a:srgbClr val="C8A0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65" autoAdjust="0"/>
    <p:restoredTop sz="94660"/>
  </p:normalViewPr>
  <p:slideViewPr>
    <p:cSldViewPr snapToGrid="0">
      <p:cViewPr varScale="1">
        <p:scale>
          <a:sx n="59" d="100"/>
          <a:sy n="59" d="100"/>
        </p:scale>
        <p:origin x="84" y="12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2C1563-5EBF-42CA-9B98-9FA4090182C2}" type="datetimeFigureOut">
              <a:rPr lang="ru-RU" smtClean="0"/>
              <a:t>28.05.2025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6719C2-A103-42D7-8C1F-CC4626A3886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656742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6719C2-A103-42D7-8C1F-CC4626A38865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727092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6719C2-A103-42D7-8C1F-CC4626A38865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57995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388036D-B227-46A5-BAB5-10FC630209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2BA6B2FC-42E6-41B3-ADFE-F50EE06C40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8F1FA5F-6792-4D2B-B82C-CBD9E79CCA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60FDD-3857-4548-BFDA-C3B9EA63CC64}" type="datetimeFigureOut">
              <a:rPr lang="ru-RU" smtClean="0"/>
              <a:t>28.05.2025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89F456E-033B-4644-B2C0-A4C267AB03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4C9DE6C-BCBD-4864-BE7D-12B265B81F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2EF10-ACC2-416E-A8DF-26A5E4F1D11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273056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87317B-3781-456E-AC72-E01CDD060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BEBA260D-CD28-49A7-A032-B544DC2BAF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F4A6BE3-75A2-4A08-800B-198C8295FC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60FDD-3857-4548-BFDA-C3B9EA63CC64}" type="datetimeFigureOut">
              <a:rPr lang="ru-RU" smtClean="0"/>
              <a:t>28.05.2025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478561B-B31F-4C70-B585-53929A9472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00804CC-1633-40FD-A840-CBD8ED231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2EF10-ACC2-416E-A8DF-26A5E4F1D11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249020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35C42354-299C-4A8D-98CD-63B579E59CB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A9175D69-CBA0-4D33-9D0D-8FC7FADC90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A0F73A8-56F0-48CE-A172-A3261D41C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60FDD-3857-4548-BFDA-C3B9EA63CC64}" type="datetimeFigureOut">
              <a:rPr lang="ru-RU" smtClean="0"/>
              <a:t>28.05.2025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E15F42E-213F-4327-8A1D-215A5E7E77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0D67F85-5984-45E3-BF6A-1C16C8527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2EF10-ACC2-416E-A8DF-26A5E4F1D11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284369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68F49E1-7BC6-41FC-8F8E-B574AADF9C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6A0A2E7-AAE5-45BD-A8C7-6D3A57827C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07357E6-6AEE-4957-B897-53FA059C09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60FDD-3857-4548-BFDA-C3B9EA63CC64}" type="datetimeFigureOut">
              <a:rPr lang="ru-RU" smtClean="0"/>
              <a:t>28.05.2025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D3D81A6-E0B8-471A-8241-E696B55A7F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93D2A38-A6C0-434C-A5DC-68C9F5ABA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2EF10-ACC2-416E-A8DF-26A5E4F1D11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757010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52554F4-06F0-4432-885C-B4ED086D10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C3988D2-0FCD-40AE-A818-5F0429557C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321D1EA-32AF-4BD5-AD36-D1C8AFBF7C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60FDD-3857-4548-BFDA-C3B9EA63CC64}" type="datetimeFigureOut">
              <a:rPr lang="ru-RU" smtClean="0"/>
              <a:t>28.05.2025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0C3DC2E-0FE0-40B0-8E7C-86865D660D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B50831F-A1FF-4505-A990-F36E7BA705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2EF10-ACC2-416E-A8DF-26A5E4F1D11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127480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2792C5-A4BC-4DE6-96F3-A95CC3C59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1C7A7AF-FB07-4A1E-943D-6ACE228F9D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174D711F-4277-40F3-92AA-0B5770D263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65D4500D-3C11-4D80-8C3F-BD692CE3E7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60FDD-3857-4548-BFDA-C3B9EA63CC64}" type="datetimeFigureOut">
              <a:rPr lang="ru-RU" smtClean="0"/>
              <a:t>28.05.2025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5AA7C37-2288-47FD-8FE1-90E200B0C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AFB8B6F-61EF-4A86-A922-0408FB5228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2EF10-ACC2-416E-A8DF-26A5E4F1D11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063869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14F797A-AD57-499E-A95D-3C801B8A05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953BA25-D004-4329-8005-B5D962EDB7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2E441EA-8C7F-4706-A3A6-A5AF0FAC90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9F16D8C5-453A-47EF-8F6C-69233814A9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1FD2FBCD-85F3-41F0-9B54-3850FDA26C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33E140AC-7BF4-481B-8B08-CF21B33A6F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60FDD-3857-4548-BFDA-C3B9EA63CC64}" type="datetimeFigureOut">
              <a:rPr lang="ru-RU" smtClean="0"/>
              <a:t>28.05.2025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C2C2B066-8035-4778-A594-FB90D9AE84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74D50352-CE97-4963-ACBD-671AB5B68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2EF10-ACC2-416E-A8DF-26A5E4F1D11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688051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96F75ED-878C-4A8F-9B4B-C2CACA295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B6DF2362-481B-4587-A332-874B4C328B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60FDD-3857-4548-BFDA-C3B9EA63CC64}" type="datetimeFigureOut">
              <a:rPr lang="ru-RU" smtClean="0"/>
              <a:t>28.05.2025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AE4228E0-9647-4F5B-9505-3208D23C86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A0C676F3-C7AF-424F-8B4E-4BFFD2288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2EF10-ACC2-416E-A8DF-26A5E4F1D11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850743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0FBCDC53-5D25-4C6C-8396-8A205D39C4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60FDD-3857-4548-BFDA-C3B9EA63CC64}" type="datetimeFigureOut">
              <a:rPr lang="ru-RU" smtClean="0"/>
              <a:t>28.05.2025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4D82532C-9DE7-43F1-8DE3-E8CA2B0600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C276C55-D8B4-4D68-BF25-C8C8AF40DC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2EF10-ACC2-416E-A8DF-26A5E4F1D11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984527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F0F74BD-0E60-46B8-A944-6503CAFD0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6B35A9C-D99F-424E-AA12-57B5D7F69F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FC32EB7-ED65-4E9A-B84A-C16382E442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9E540B9-012F-4586-9E01-4B7327A0F2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60FDD-3857-4548-BFDA-C3B9EA63CC64}" type="datetimeFigureOut">
              <a:rPr lang="ru-RU" smtClean="0"/>
              <a:t>28.05.2025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1B534D5-E0A4-464D-BB4A-8285379251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644FDDC-6EF7-4E81-A35B-9415C359C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2EF10-ACC2-416E-A8DF-26A5E4F1D11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837314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D8F4EFC-9FA4-46D6-8799-BD9ECFD6C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70D63759-62B2-4070-94DF-17545D3DA6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D10FAE1-B8D1-4B45-A1AA-9EF06F1AA6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0757AE9-8C81-4030-8733-801555F1F9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60FDD-3857-4548-BFDA-C3B9EA63CC64}" type="datetimeFigureOut">
              <a:rPr lang="ru-RU" smtClean="0"/>
              <a:t>28.05.2025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2375430-5EEF-4507-9585-68EA411BD9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EB931BB-F746-4B65-ADEC-5C7E6CD39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2EF10-ACC2-416E-A8DF-26A5E4F1D11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347745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EADA27E-2CE6-4701-942E-73EDF683A1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85230CF-9055-43EF-AA05-AA3685BE84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93B7E91-9731-4538-99E7-1E47565D93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760FDD-3857-4548-BFDA-C3B9EA63CC64}" type="datetimeFigureOut">
              <a:rPr lang="ru-RU" smtClean="0"/>
              <a:t>28.05.2025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BF82585-F41F-4DD6-AFCD-AA9B493568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2B71D01-436B-428C-BDE3-10062CB495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92EF10-ACC2-416E-A8DF-26A5E4F1D11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18444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3" Type="http://schemas.openxmlformats.org/officeDocument/2006/relationships/slide" Target="slide10.xml"/><Relationship Id="rId7" Type="http://schemas.openxmlformats.org/officeDocument/2006/relationships/slide" Target="slide3.xml"/><Relationship Id="rId2" Type="http://schemas.openxmlformats.org/officeDocument/2006/relationships/slide" Target="slide9.xml"/><Relationship Id="rId1" Type="http://schemas.openxmlformats.org/officeDocument/2006/relationships/slideLayout" Target="../slideLayouts/slideLayout1.xml"/><Relationship Id="rId6" Type="http://schemas.openxmlformats.org/officeDocument/2006/relationships/slide" Target="slide8.xml"/><Relationship Id="rId11" Type="http://schemas.openxmlformats.org/officeDocument/2006/relationships/image" Target="../media/image1.png"/><Relationship Id="rId5" Type="http://schemas.openxmlformats.org/officeDocument/2006/relationships/slide" Target="slide5.xml"/><Relationship Id="rId10" Type="http://schemas.openxmlformats.org/officeDocument/2006/relationships/slide" Target="slide7.xml"/><Relationship Id="rId4" Type="http://schemas.openxmlformats.org/officeDocument/2006/relationships/slide" Target="slide2.xml"/><Relationship Id="rId9" Type="http://schemas.openxmlformats.org/officeDocument/2006/relationships/slide" Target="slide4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microsoft.com/office/2007/relationships/hdphoto" Target="../media/hdphoto4.wdp"/><Relationship Id="rId3" Type="http://schemas.openxmlformats.org/officeDocument/2006/relationships/image" Target="../media/image2.png"/><Relationship Id="rId7" Type="http://schemas.openxmlformats.org/officeDocument/2006/relationships/image" Target="../media/image5.svg"/><Relationship Id="rId12" Type="http://schemas.openxmlformats.org/officeDocument/2006/relationships/image" Target="../media/image10.png"/><Relationship Id="rId2" Type="http://schemas.openxmlformats.org/officeDocument/2006/relationships/slide" Target="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microsoft.com/office/2007/relationships/hdphoto" Target="../media/hdphoto3.wdp"/><Relationship Id="rId5" Type="http://schemas.openxmlformats.org/officeDocument/2006/relationships/slide" Target="slide19.xml"/><Relationship Id="rId10" Type="http://schemas.openxmlformats.org/officeDocument/2006/relationships/image" Target="../media/image9.png"/><Relationship Id="rId4" Type="http://schemas.openxmlformats.org/officeDocument/2006/relationships/image" Target="../media/image3.svg"/><Relationship Id="rId9" Type="http://schemas.microsoft.com/office/2007/relationships/hdphoto" Target="../media/hdphoto2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" Target="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3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" Target="slide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6.png"/><Relationship Id="rId4" Type="http://schemas.openxmlformats.org/officeDocument/2006/relationships/image" Target="../media/image3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" Target="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3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" Target="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image" Target="../media/image3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" Target="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" Target="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3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" Target="slide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5" Type="http://schemas.openxmlformats.org/officeDocument/2006/relationships/image" Target="../media/image14.png"/><Relationship Id="rId4" Type="http://schemas.openxmlformats.org/officeDocument/2006/relationships/image" Target="../media/image3.svg"/></Relationships>
</file>

<file path=ppt/slides/_rels/slide19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2.png"/><Relationship Id="rId7" Type="http://schemas.openxmlformats.org/officeDocument/2006/relationships/image" Target="../media/image9.png"/><Relationship Id="rId2" Type="http://schemas.openxmlformats.org/officeDocument/2006/relationships/slide" Target="slide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8.png"/><Relationship Id="rId10" Type="http://schemas.microsoft.com/office/2007/relationships/hdphoto" Target="../media/hdphoto4.wdp"/><Relationship Id="rId4" Type="http://schemas.openxmlformats.org/officeDocument/2006/relationships/image" Target="../media/image3.svg"/><Relationship Id="rId9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.svg"/><Relationship Id="rId2" Type="http://schemas.openxmlformats.org/officeDocument/2006/relationships/slide" Target="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slide" Target="slide11.xml"/><Relationship Id="rId4" Type="http://schemas.openxmlformats.org/officeDocument/2006/relationships/image" Target="../media/image3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microsoft.com/office/2007/relationships/hdphoto" Target="../media/hdphoto1.wdp"/><Relationship Id="rId7" Type="http://schemas.openxmlformats.org/officeDocument/2006/relationships/slide" Target="slide12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slide" Target="slide1.xml"/><Relationship Id="rId9" Type="http://schemas.openxmlformats.org/officeDocument/2006/relationships/image" Target="../media/image5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slide" Target="slide1.xml"/><Relationship Id="rId7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3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.svg"/><Relationship Id="rId2" Type="http://schemas.openxmlformats.org/officeDocument/2006/relationships/slide" Target="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slide" Target="slide14.xml"/><Relationship Id="rId4" Type="http://schemas.openxmlformats.org/officeDocument/2006/relationships/image" Target="../media/image3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.svg"/><Relationship Id="rId2" Type="http://schemas.openxmlformats.org/officeDocument/2006/relationships/slide" Target="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slide" Target="slide15.xml"/><Relationship Id="rId4" Type="http://schemas.openxmlformats.org/officeDocument/2006/relationships/image" Target="../media/image3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slide" Target="slide1.xml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6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.svg"/><Relationship Id="rId2" Type="http://schemas.openxmlformats.org/officeDocument/2006/relationships/slide" Target="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slide" Target="slide17.xml"/><Relationship Id="rId4" Type="http://schemas.openxmlformats.org/officeDocument/2006/relationships/image" Target="../media/image3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.svg"/><Relationship Id="rId2" Type="http://schemas.openxmlformats.org/officeDocument/2006/relationships/slide" Target="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slide" Target="slide18.xml"/><Relationship Id="rId4" Type="http://schemas.openxmlformats.org/officeDocument/2006/relationships/image" Target="../media/image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8AD8ED7E-60A6-46F6-9CF3-90F5A67A2E42}"/>
              </a:ext>
            </a:extLst>
          </p:cNvPr>
          <p:cNvSpPr/>
          <p:nvPr/>
        </p:nvSpPr>
        <p:spPr>
          <a:xfrm>
            <a:off x="352251" y="491116"/>
            <a:ext cx="2902823" cy="1132701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dirty="0">
                <a:latin typeface="Bahnschrift Condensed" panose="020B0502040204020203" pitchFamily="34" charset="0"/>
              </a:rPr>
              <a:t>ЯЗЫКИ ПРОГРАММИРОВАНИЯ</a:t>
            </a:r>
          </a:p>
        </p:txBody>
      </p:sp>
      <p:sp>
        <p:nvSpPr>
          <p:cNvPr id="13" name="Прямоугольник: скругленные углы 12">
            <a:extLst>
              <a:ext uri="{FF2B5EF4-FFF2-40B4-BE49-F238E27FC236}">
                <a16:creationId xmlns:a16="http://schemas.microsoft.com/office/drawing/2014/main" id="{55B84544-CBC3-4698-8C64-CB4D5B489845}"/>
              </a:ext>
            </a:extLst>
          </p:cNvPr>
          <p:cNvSpPr/>
          <p:nvPr/>
        </p:nvSpPr>
        <p:spPr>
          <a:xfrm>
            <a:off x="3527098" y="491116"/>
            <a:ext cx="2703738" cy="1132701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28575">
            <a:solidFill>
              <a:srgbClr val="00206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8000" dirty="0">
                <a:ln w="28575">
                  <a:solidFill>
                    <a:srgbClr val="14324E"/>
                  </a:solidFill>
                </a:ln>
                <a:solidFill>
                  <a:srgbClr val="FF66CC"/>
                </a:solidFill>
                <a:latin typeface="Bahnschrift SemiBold Condensed" panose="020B0502040204020203" pitchFamily="34" charset="0"/>
              </a:rPr>
              <a:t>100</a:t>
            </a:r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6F448616-53CC-4C6C-AC0B-01ACA67F38E9}"/>
              </a:ext>
            </a:extLst>
          </p:cNvPr>
          <p:cNvSpPr/>
          <p:nvPr/>
        </p:nvSpPr>
        <p:spPr>
          <a:xfrm>
            <a:off x="352251" y="1763177"/>
            <a:ext cx="2902823" cy="1132701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dirty="0">
                <a:latin typeface="Bahnschrift Condensed" panose="020B0502040204020203" pitchFamily="34" charset="0"/>
              </a:rPr>
              <a:t>СИСТЕМЫ ПРОГРАММИРОВАНИЯ</a:t>
            </a:r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C292F0B1-A477-4845-879C-92AD53B7F2EC}"/>
              </a:ext>
            </a:extLst>
          </p:cNvPr>
          <p:cNvSpPr/>
          <p:nvPr/>
        </p:nvSpPr>
        <p:spPr>
          <a:xfrm>
            <a:off x="352250" y="3035237"/>
            <a:ext cx="2902823" cy="1132701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dirty="0">
                <a:latin typeface="Bahnschrift Condensed" panose="020B0502040204020203" pitchFamily="34" charset="0"/>
              </a:rPr>
              <a:t>ИСТОРИЯ ПРОГРАММИРОВАНИЯ</a:t>
            </a:r>
          </a:p>
        </p:txBody>
      </p:sp>
      <p:sp>
        <p:nvSpPr>
          <p:cNvPr id="26" name="Прямоугольник: скругленные углы 25">
            <a:extLst>
              <a:ext uri="{FF2B5EF4-FFF2-40B4-BE49-F238E27FC236}">
                <a16:creationId xmlns:a16="http://schemas.microsoft.com/office/drawing/2014/main" id="{BF5143E8-2F9A-4C65-8408-DDCDB5D01E4A}"/>
              </a:ext>
            </a:extLst>
          </p:cNvPr>
          <p:cNvSpPr/>
          <p:nvPr/>
        </p:nvSpPr>
        <p:spPr>
          <a:xfrm>
            <a:off x="3527099" y="1763177"/>
            <a:ext cx="2703738" cy="1132701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28575">
            <a:solidFill>
              <a:srgbClr val="00206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8000">
              <a:ln w="28575">
                <a:solidFill>
                  <a:srgbClr val="14324E"/>
                </a:solidFill>
              </a:ln>
              <a:solidFill>
                <a:srgbClr val="FF66CC"/>
              </a:solidFill>
              <a:latin typeface="Bahnschrift SemiBold Condensed" panose="020B0502040204020203" pitchFamily="34" charset="0"/>
            </a:endParaRPr>
          </a:p>
        </p:txBody>
      </p:sp>
      <p:sp>
        <p:nvSpPr>
          <p:cNvPr id="27" name="Прямоугольник: скругленные углы 26">
            <a:extLst>
              <a:ext uri="{FF2B5EF4-FFF2-40B4-BE49-F238E27FC236}">
                <a16:creationId xmlns:a16="http://schemas.microsoft.com/office/drawing/2014/main" id="{F9ED0961-F2D9-4039-BE51-D70993484AD2}"/>
              </a:ext>
            </a:extLst>
          </p:cNvPr>
          <p:cNvSpPr/>
          <p:nvPr/>
        </p:nvSpPr>
        <p:spPr>
          <a:xfrm>
            <a:off x="3527098" y="3035237"/>
            <a:ext cx="2703738" cy="1132701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28575">
            <a:solidFill>
              <a:srgbClr val="00206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8000">
              <a:ln w="28575">
                <a:solidFill>
                  <a:srgbClr val="14324E"/>
                </a:solidFill>
              </a:ln>
              <a:solidFill>
                <a:srgbClr val="FF66CC"/>
              </a:solidFill>
              <a:latin typeface="Bahnschrift SemiBold Condensed" panose="020B0502040204020203" pitchFamily="34" charset="0"/>
            </a:endParaRPr>
          </a:p>
        </p:txBody>
      </p:sp>
      <p:sp>
        <p:nvSpPr>
          <p:cNvPr id="37" name="Прямоугольник: скругленные углы 36">
            <a:extLst>
              <a:ext uri="{FF2B5EF4-FFF2-40B4-BE49-F238E27FC236}">
                <a16:creationId xmlns:a16="http://schemas.microsoft.com/office/drawing/2014/main" id="{8E567360-EE6A-4292-B75D-D67C8170F826}"/>
              </a:ext>
            </a:extLst>
          </p:cNvPr>
          <p:cNvSpPr/>
          <p:nvPr/>
        </p:nvSpPr>
        <p:spPr>
          <a:xfrm>
            <a:off x="6331554" y="491117"/>
            <a:ext cx="2703738" cy="1132701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28575">
            <a:solidFill>
              <a:srgbClr val="00206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8000">
              <a:ln w="28575">
                <a:solidFill>
                  <a:srgbClr val="14324E"/>
                </a:solidFill>
              </a:ln>
              <a:solidFill>
                <a:srgbClr val="FF66CC"/>
              </a:solidFill>
              <a:latin typeface="Bahnschrift SemiBold Condensed" panose="020B0502040204020203" pitchFamily="34" charset="0"/>
            </a:endParaRPr>
          </a:p>
        </p:txBody>
      </p:sp>
      <p:sp>
        <p:nvSpPr>
          <p:cNvPr id="38" name="Прямоугольник: скругленные углы 37">
            <a:extLst>
              <a:ext uri="{FF2B5EF4-FFF2-40B4-BE49-F238E27FC236}">
                <a16:creationId xmlns:a16="http://schemas.microsoft.com/office/drawing/2014/main" id="{D893D004-BD55-42D8-9419-2CA10DA53452}"/>
              </a:ext>
            </a:extLst>
          </p:cNvPr>
          <p:cNvSpPr/>
          <p:nvPr/>
        </p:nvSpPr>
        <p:spPr>
          <a:xfrm>
            <a:off x="6331555" y="1763178"/>
            <a:ext cx="2703738" cy="1132701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28575">
            <a:solidFill>
              <a:srgbClr val="00206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8000">
              <a:ln w="28575">
                <a:solidFill>
                  <a:srgbClr val="14324E"/>
                </a:solidFill>
              </a:ln>
              <a:solidFill>
                <a:srgbClr val="FF66CC"/>
              </a:solidFill>
              <a:latin typeface="Bahnschrift SemiBold Condensed" panose="020B0502040204020203" pitchFamily="34" charset="0"/>
            </a:endParaRPr>
          </a:p>
        </p:txBody>
      </p:sp>
      <p:sp>
        <p:nvSpPr>
          <p:cNvPr id="39" name="Прямоугольник: скругленные углы 38">
            <a:hlinkClick r:id="rId2" action="ppaction://hlinksldjump"/>
            <a:extLst>
              <a:ext uri="{FF2B5EF4-FFF2-40B4-BE49-F238E27FC236}">
                <a16:creationId xmlns:a16="http://schemas.microsoft.com/office/drawing/2014/main" id="{63EF24FA-4E30-45CA-A3A3-E7ED434D6531}"/>
              </a:ext>
            </a:extLst>
          </p:cNvPr>
          <p:cNvSpPr/>
          <p:nvPr/>
        </p:nvSpPr>
        <p:spPr>
          <a:xfrm>
            <a:off x="6331554" y="3035238"/>
            <a:ext cx="2703738" cy="1132701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28575">
            <a:solidFill>
              <a:srgbClr val="00206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8000" dirty="0">
                <a:ln w="28575">
                  <a:solidFill>
                    <a:srgbClr val="14324E"/>
                  </a:solidFill>
                </a:ln>
                <a:solidFill>
                  <a:srgbClr val="FF66CC"/>
                </a:solidFill>
                <a:latin typeface="Bahnschrift SemiBold Condensed" panose="020B0502040204020203" pitchFamily="34" charset="0"/>
              </a:rPr>
              <a:t>200</a:t>
            </a:r>
          </a:p>
        </p:txBody>
      </p:sp>
      <p:sp>
        <p:nvSpPr>
          <p:cNvPr id="40" name="Прямоугольник: скругленные углы 39">
            <a:extLst>
              <a:ext uri="{FF2B5EF4-FFF2-40B4-BE49-F238E27FC236}">
                <a16:creationId xmlns:a16="http://schemas.microsoft.com/office/drawing/2014/main" id="{EBBA51A1-3803-4ABB-A2C8-CC07E9E8CA91}"/>
              </a:ext>
            </a:extLst>
          </p:cNvPr>
          <p:cNvSpPr/>
          <p:nvPr/>
        </p:nvSpPr>
        <p:spPr>
          <a:xfrm>
            <a:off x="9136010" y="491117"/>
            <a:ext cx="2703738" cy="1132701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28575">
            <a:solidFill>
              <a:srgbClr val="00206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8000">
              <a:ln w="28575">
                <a:solidFill>
                  <a:srgbClr val="14324E"/>
                </a:solidFill>
              </a:ln>
              <a:solidFill>
                <a:srgbClr val="FF66CC"/>
              </a:solidFill>
              <a:latin typeface="Bahnschrift SemiBold Condensed" panose="020B0502040204020203" pitchFamily="34" charset="0"/>
            </a:endParaRPr>
          </a:p>
        </p:txBody>
      </p:sp>
      <p:sp>
        <p:nvSpPr>
          <p:cNvPr id="41" name="Прямоугольник: скругленные углы 40">
            <a:extLst>
              <a:ext uri="{FF2B5EF4-FFF2-40B4-BE49-F238E27FC236}">
                <a16:creationId xmlns:a16="http://schemas.microsoft.com/office/drawing/2014/main" id="{938245F8-1E14-4DBE-9A6B-67F5185C9A7A}"/>
              </a:ext>
            </a:extLst>
          </p:cNvPr>
          <p:cNvSpPr/>
          <p:nvPr/>
        </p:nvSpPr>
        <p:spPr>
          <a:xfrm>
            <a:off x="9136011" y="1763178"/>
            <a:ext cx="2703738" cy="1132701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28575">
            <a:solidFill>
              <a:srgbClr val="00206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8000">
              <a:ln w="28575">
                <a:solidFill>
                  <a:srgbClr val="14324E"/>
                </a:solidFill>
              </a:ln>
              <a:solidFill>
                <a:srgbClr val="FF66CC"/>
              </a:solidFill>
              <a:latin typeface="Bahnschrift SemiBold Condensed" panose="020B0502040204020203" pitchFamily="34" charset="0"/>
            </a:endParaRPr>
          </a:p>
        </p:txBody>
      </p:sp>
      <p:sp>
        <p:nvSpPr>
          <p:cNvPr id="42" name="Прямоугольник: скругленные углы 41">
            <a:hlinkClick r:id="rId3" action="ppaction://hlinksldjump"/>
            <a:extLst>
              <a:ext uri="{FF2B5EF4-FFF2-40B4-BE49-F238E27FC236}">
                <a16:creationId xmlns:a16="http://schemas.microsoft.com/office/drawing/2014/main" id="{2485BF5D-BF58-4B03-9A9D-0778818AD011}"/>
              </a:ext>
            </a:extLst>
          </p:cNvPr>
          <p:cNvSpPr/>
          <p:nvPr/>
        </p:nvSpPr>
        <p:spPr>
          <a:xfrm>
            <a:off x="9136010" y="3035238"/>
            <a:ext cx="2703738" cy="1132701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28575">
            <a:solidFill>
              <a:srgbClr val="00206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8000" dirty="0">
                <a:ln w="28575">
                  <a:solidFill>
                    <a:srgbClr val="14324E"/>
                  </a:solidFill>
                </a:ln>
                <a:solidFill>
                  <a:srgbClr val="FF66CC"/>
                </a:solidFill>
                <a:latin typeface="Bahnschrift SemiBold Condensed" panose="020B0502040204020203" pitchFamily="34" charset="0"/>
              </a:rPr>
              <a:t>300</a:t>
            </a:r>
          </a:p>
        </p:txBody>
      </p:sp>
      <p:sp>
        <p:nvSpPr>
          <p:cNvPr id="43" name="Прямоугольник: скругленные углы 42">
            <a:hlinkClick r:id="rId4" action="ppaction://hlinksldjump"/>
            <a:extLst>
              <a:ext uri="{FF2B5EF4-FFF2-40B4-BE49-F238E27FC236}">
                <a16:creationId xmlns:a16="http://schemas.microsoft.com/office/drawing/2014/main" id="{3A24D839-4284-454C-850F-D35ABB67FC2B}"/>
              </a:ext>
            </a:extLst>
          </p:cNvPr>
          <p:cNvSpPr/>
          <p:nvPr/>
        </p:nvSpPr>
        <p:spPr>
          <a:xfrm>
            <a:off x="3527098" y="491117"/>
            <a:ext cx="2703738" cy="1132701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28575">
            <a:solidFill>
              <a:srgbClr val="00206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8000" dirty="0">
                <a:ln w="28575">
                  <a:solidFill>
                    <a:srgbClr val="002060"/>
                  </a:solidFill>
                </a:ln>
                <a:solidFill>
                  <a:srgbClr val="FF66CC"/>
                </a:solidFill>
                <a:latin typeface="Bahnschrift SemiBold Condensed" panose="020B0502040204020203" pitchFamily="34" charset="0"/>
              </a:rPr>
              <a:t>100</a:t>
            </a:r>
          </a:p>
        </p:txBody>
      </p:sp>
      <p:sp>
        <p:nvSpPr>
          <p:cNvPr id="44" name="Прямоугольник: скругленные углы 43">
            <a:hlinkClick r:id="rId5" action="ppaction://hlinksldjump"/>
            <a:extLst>
              <a:ext uri="{FF2B5EF4-FFF2-40B4-BE49-F238E27FC236}">
                <a16:creationId xmlns:a16="http://schemas.microsoft.com/office/drawing/2014/main" id="{6C1EEB47-44E0-421A-9946-43935401BA1D}"/>
              </a:ext>
            </a:extLst>
          </p:cNvPr>
          <p:cNvSpPr/>
          <p:nvPr/>
        </p:nvSpPr>
        <p:spPr>
          <a:xfrm>
            <a:off x="3527099" y="1763178"/>
            <a:ext cx="2703738" cy="1132701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28575">
            <a:solidFill>
              <a:srgbClr val="00206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8000" dirty="0">
                <a:ln w="28575">
                  <a:solidFill>
                    <a:srgbClr val="14324E"/>
                  </a:solidFill>
                </a:ln>
                <a:solidFill>
                  <a:srgbClr val="FF66CC"/>
                </a:solidFill>
                <a:latin typeface="Bahnschrift SemiBold Condensed" panose="020B0502040204020203" pitchFamily="34" charset="0"/>
              </a:rPr>
              <a:t>100</a:t>
            </a:r>
          </a:p>
        </p:txBody>
      </p:sp>
      <p:sp>
        <p:nvSpPr>
          <p:cNvPr id="45" name="Прямоугольник: скругленные углы 44">
            <a:hlinkClick r:id="rId6" action="ppaction://hlinksldjump"/>
            <a:extLst>
              <a:ext uri="{FF2B5EF4-FFF2-40B4-BE49-F238E27FC236}">
                <a16:creationId xmlns:a16="http://schemas.microsoft.com/office/drawing/2014/main" id="{5A656E6C-5CE3-4393-85EA-785761BE1879}"/>
              </a:ext>
            </a:extLst>
          </p:cNvPr>
          <p:cNvSpPr/>
          <p:nvPr/>
        </p:nvSpPr>
        <p:spPr>
          <a:xfrm>
            <a:off x="3527098" y="3035238"/>
            <a:ext cx="2703738" cy="1132701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28575">
            <a:solidFill>
              <a:srgbClr val="00206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8000" dirty="0">
                <a:ln w="28575">
                  <a:solidFill>
                    <a:srgbClr val="14324E"/>
                  </a:solidFill>
                </a:ln>
                <a:solidFill>
                  <a:srgbClr val="FF66CC"/>
                </a:solidFill>
                <a:latin typeface="Bahnschrift SemiBold Condensed" panose="020B0502040204020203" pitchFamily="34" charset="0"/>
              </a:rPr>
              <a:t>100</a:t>
            </a:r>
          </a:p>
        </p:txBody>
      </p:sp>
      <p:sp>
        <p:nvSpPr>
          <p:cNvPr id="46" name="Прямоугольник: скругленные углы 45">
            <a:hlinkClick r:id="rId7" action="ppaction://hlinksldjump"/>
            <a:extLst>
              <a:ext uri="{FF2B5EF4-FFF2-40B4-BE49-F238E27FC236}">
                <a16:creationId xmlns:a16="http://schemas.microsoft.com/office/drawing/2014/main" id="{8AE17E7E-380D-42FB-AA8C-88475F011C99}"/>
              </a:ext>
            </a:extLst>
          </p:cNvPr>
          <p:cNvSpPr/>
          <p:nvPr/>
        </p:nvSpPr>
        <p:spPr>
          <a:xfrm>
            <a:off x="6331554" y="491118"/>
            <a:ext cx="2703738" cy="1132701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28575">
            <a:solidFill>
              <a:srgbClr val="00206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8000" dirty="0">
                <a:ln w="28575">
                  <a:solidFill>
                    <a:srgbClr val="14324E"/>
                  </a:solidFill>
                </a:ln>
                <a:solidFill>
                  <a:srgbClr val="FF66CC"/>
                </a:solidFill>
                <a:latin typeface="Bahnschrift SemiBold Condensed" panose="020B0502040204020203" pitchFamily="34" charset="0"/>
              </a:rPr>
              <a:t>200</a:t>
            </a:r>
          </a:p>
        </p:txBody>
      </p:sp>
      <p:sp>
        <p:nvSpPr>
          <p:cNvPr id="47" name="Прямоугольник: скругленные углы 46">
            <a:hlinkClick r:id="rId8" action="ppaction://hlinksldjump"/>
            <a:extLst>
              <a:ext uri="{FF2B5EF4-FFF2-40B4-BE49-F238E27FC236}">
                <a16:creationId xmlns:a16="http://schemas.microsoft.com/office/drawing/2014/main" id="{208FD009-63E5-4B76-93EC-C9944C8EC5E8}"/>
              </a:ext>
            </a:extLst>
          </p:cNvPr>
          <p:cNvSpPr/>
          <p:nvPr/>
        </p:nvSpPr>
        <p:spPr>
          <a:xfrm>
            <a:off x="6331555" y="1763179"/>
            <a:ext cx="2703738" cy="1132701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28575">
            <a:solidFill>
              <a:srgbClr val="00206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8000" dirty="0">
                <a:ln w="28575">
                  <a:solidFill>
                    <a:srgbClr val="14324E"/>
                  </a:solidFill>
                </a:ln>
                <a:solidFill>
                  <a:srgbClr val="FF66CC"/>
                </a:solidFill>
                <a:latin typeface="Bahnschrift SemiBold Condensed" panose="020B0502040204020203" pitchFamily="34" charset="0"/>
              </a:rPr>
              <a:t>200</a:t>
            </a:r>
          </a:p>
        </p:txBody>
      </p:sp>
      <p:sp>
        <p:nvSpPr>
          <p:cNvPr id="48" name="Прямоугольник: скругленные углы 47">
            <a:hlinkClick r:id="rId9" action="ppaction://hlinksldjump"/>
            <a:extLst>
              <a:ext uri="{FF2B5EF4-FFF2-40B4-BE49-F238E27FC236}">
                <a16:creationId xmlns:a16="http://schemas.microsoft.com/office/drawing/2014/main" id="{C9063C19-5D49-46D1-AC4C-78228D4A8F3A}"/>
              </a:ext>
            </a:extLst>
          </p:cNvPr>
          <p:cNvSpPr/>
          <p:nvPr/>
        </p:nvSpPr>
        <p:spPr>
          <a:xfrm>
            <a:off x="9136010" y="491116"/>
            <a:ext cx="2703738" cy="1132701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28575">
            <a:solidFill>
              <a:srgbClr val="00206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8000" dirty="0">
                <a:ln w="28575">
                  <a:solidFill>
                    <a:srgbClr val="14324E"/>
                  </a:solidFill>
                </a:ln>
                <a:solidFill>
                  <a:srgbClr val="FF66CC"/>
                </a:solidFill>
                <a:latin typeface="Bahnschrift SemiBold Condensed" panose="020B0502040204020203" pitchFamily="34" charset="0"/>
              </a:rPr>
              <a:t>300</a:t>
            </a:r>
          </a:p>
        </p:txBody>
      </p:sp>
      <p:sp>
        <p:nvSpPr>
          <p:cNvPr id="49" name="Прямоугольник: скругленные углы 48">
            <a:hlinkClick r:id="rId10" action="ppaction://hlinksldjump"/>
            <a:extLst>
              <a:ext uri="{FF2B5EF4-FFF2-40B4-BE49-F238E27FC236}">
                <a16:creationId xmlns:a16="http://schemas.microsoft.com/office/drawing/2014/main" id="{41737C5A-2E4C-4816-9555-164A3BE23602}"/>
              </a:ext>
            </a:extLst>
          </p:cNvPr>
          <p:cNvSpPr/>
          <p:nvPr/>
        </p:nvSpPr>
        <p:spPr>
          <a:xfrm>
            <a:off x="9136011" y="1763179"/>
            <a:ext cx="2703738" cy="1132701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28575">
            <a:solidFill>
              <a:srgbClr val="00206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8000" dirty="0">
                <a:ln w="28575">
                  <a:solidFill>
                    <a:srgbClr val="14324E"/>
                  </a:solidFill>
                </a:ln>
                <a:solidFill>
                  <a:srgbClr val="FF66CC"/>
                </a:solidFill>
                <a:latin typeface="Bahnschrift SemiBold Condensed" panose="020B0502040204020203" pitchFamily="34" charset="0"/>
              </a:rPr>
              <a:t>300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F00A0A0-A750-DEB9-376D-3298F1EC7F3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064256" y="4292041"/>
            <a:ext cx="2063488" cy="206348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0AE9493-AA0C-A28A-3CBE-2F242BC67092}"/>
              </a:ext>
            </a:extLst>
          </p:cNvPr>
          <p:cNvSpPr txBox="1"/>
          <p:nvPr/>
        </p:nvSpPr>
        <p:spPr>
          <a:xfrm>
            <a:off x="2608554" y="6355531"/>
            <a:ext cx="697488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solidFill>
                  <a:srgbClr val="9DC3E6"/>
                </a:solidFill>
                <a:latin typeface="Bahnschrift SemiBold SemiConden" panose="020B0502040204020203" pitchFamily="34" charset="0"/>
              </a:rPr>
              <a:t>АРИНА СЕРГЕЕВНА</a:t>
            </a:r>
          </a:p>
        </p:txBody>
      </p:sp>
    </p:spTree>
    <p:extLst>
      <p:ext uri="{BB962C8B-B14F-4D97-AF65-F5344CB8AC3E}">
        <p14:creationId xmlns:p14="http://schemas.microsoft.com/office/powerpoint/2010/main" val="14619337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Объект 2">
            <a:extLst>
              <a:ext uri="{FF2B5EF4-FFF2-40B4-BE49-F238E27FC236}">
                <a16:creationId xmlns:a16="http://schemas.microsoft.com/office/drawing/2014/main" id="{6C31FCE8-18C2-CE55-7DDF-78431D41AFB5}"/>
              </a:ext>
            </a:extLst>
          </p:cNvPr>
          <p:cNvSpPr txBox="1">
            <a:spLocks/>
          </p:cNvSpPr>
          <p:nvPr/>
        </p:nvSpPr>
        <p:spPr>
          <a:xfrm>
            <a:off x="896644" y="1434495"/>
            <a:ext cx="945471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ru-RU" sz="3600" dirty="0">
                <a:latin typeface="Bahnschrift Condensed" panose="020B0502040204020203" pitchFamily="34" charset="0"/>
              </a:rPr>
              <a:t>Сопоставьте фото создателя с его языком программирования</a:t>
            </a:r>
          </a:p>
        </p:txBody>
      </p:sp>
      <p:pic>
        <p:nvPicPr>
          <p:cNvPr id="32" name="Рисунок 31" descr="Дом со сплошной заливкой">
            <a:hlinkClick r:id="rId2" action="ppaction://hlinksldjump"/>
            <a:extLst>
              <a:ext uri="{FF2B5EF4-FFF2-40B4-BE49-F238E27FC236}">
                <a16:creationId xmlns:a16="http://schemas.microsoft.com/office/drawing/2014/main" id="{970691AE-CCE4-4E9C-BBF3-0A44D16C60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1996" y="5589572"/>
            <a:ext cx="914400" cy="914400"/>
          </a:xfrm>
          <a:prstGeom prst="rect">
            <a:avLst/>
          </a:prstGeom>
        </p:spPr>
      </p:pic>
      <p:pic>
        <p:nvPicPr>
          <p:cNvPr id="34" name="Рисунок 33" descr="Мозг в голове со сплошной заливкой">
            <a:hlinkClick r:id="rId5" action="ppaction://hlinksldjump"/>
            <a:extLst>
              <a:ext uri="{FF2B5EF4-FFF2-40B4-BE49-F238E27FC236}">
                <a16:creationId xmlns:a16="http://schemas.microsoft.com/office/drawing/2014/main" id="{518E0567-2CDC-4908-B3EE-D8BEB240181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805604" y="5589572"/>
            <a:ext cx="914400" cy="914400"/>
          </a:xfrm>
          <a:prstGeom prst="rect">
            <a:avLst/>
          </a:prstGeom>
        </p:spPr>
      </p:pic>
      <p:pic>
        <p:nvPicPr>
          <p:cNvPr id="35" name="Picture 4" descr="Picture background">
            <a:extLst>
              <a:ext uri="{FF2B5EF4-FFF2-40B4-BE49-F238E27FC236}">
                <a16:creationId xmlns:a16="http://schemas.microsoft.com/office/drawing/2014/main" id="{A4A33E4C-6E0E-423F-884D-9137EB2728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colorTemperature colorTemp="7200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2285" y="2535189"/>
            <a:ext cx="2750948" cy="344067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149FCA67-A455-404C-9B5F-E0C9539116D6}"/>
              </a:ext>
            </a:extLst>
          </p:cNvPr>
          <p:cNvSpPr txBox="1"/>
          <p:nvPr/>
        </p:nvSpPr>
        <p:spPr>
          <a:xfrm>
            <a:off x="5359849" y="6125762"/>
            <a:ext cx="1959746" cy="510778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Bahnschrift SemiCondensed" panose="020B0502040204020203" pitchFamily="34" charset="0"/>
              </a:rPr>
              <a:t>PYTHON</a:t>
            </a:r>
            <a:endParaRPr lang="ru-RU" sz="2400" dirty="0">
              <a:solidFill>
                <a:schemeClr val="bg1"/>
              </a:solidFill>
              <a:latin typeface="Bahnschrift SemiCondensed" panose="020B0502040204020203" pitchFamily="34" charset="0"/>
            </a:endParaRPr>
          </a:p>
        </p:txBody>
      </p:sp>
      <p:pic>
        <p:nvPicPr>
          <p:cNvPr id="37" name="Picture 8" descr="Picture background">
            <a:extLst>
              <a:ext uri="{FF2B5EF4-FFF2-40B4-BE49-F238E27FC236}">
                <a16:creationId xmlns:a16="http://schemas.microsoft.com/office/drawing/2014/main" id="{0EFBCE9C-A27B-46FF-936F-DF53C0CEAC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colorTemperature colorTemp="5900"/>
                    </a14:imgEffect>
                    <a14:imgEffect>
                      <a14:saturation sat="66000"/>
                    </a14:imgEffect>
                    <a14:imgEffect>
                      <a14:brightnessContrast bright="13000" contrast="2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0098"/>
          <a:stretch/>
        </p:blipFill>
        <p:spPr bwMode="auto">
          <a:xfrm>
            <a:off x="8516885" y="2535187"/>
            <a:ext cx="2357012" cy="344067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2BFCD405-A0EF-4397-87CA-56FEB6AA8D2D}"/>
              </a:ext>
            </a:extLst>
          </p:cNvPr>
          <p:cNvSpPr txBox="1"/>
          <p:nvPr/>
        </p:nvSpPr>
        <p:spPr>
          <a:xfrm>
            <a:off x="1759687" y="6125761"/>
            <a:ext cx="2130243" cy="510778"/>
          </a:xfrm>
          <a:prstGeom prst="round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Bahnschrift SemiCondensed" panose="020B0502040204020203" pitchFamily="34" charset="0"/>
              </a:rPr>
              <a:t>JAVA</a:t>
            </a:r>
            <a:endParaRPr lang="ru-RU" sz="2400" dirty="0">
              <a:solidFill>
                <a:schemeClr val="bg1"/>
              </a:solidFill>
              <a:latin typeface="Bahnschrift SemiCondensed" panose="020B0502040204020203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377D07E-2F37-4593-AA61-7AA896110BB3}"/>
              </a:ext>
            </a:extLst>
          </p:cNvPr>
          <p:cNvSpPr txBox="1"/>
          <p:nvPr/>
        </p:nvSpPr>
        <p:spPr>
          <a:xfrm>
            <a:off x="8590873" y="6125761"/>
            <a:ext cx="2130243" cy="510778"/>
          </a:xfrm>
          <a:prstGeom prst="round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pPr algn="ctr"/>
            <a:r>
              <a:rPr lang="en-US" sz="2400" b="1" i="0" dirty="0">
                <a:solidFill>
                  <a:schemeClr val="bg1"/>
                </a:solidFill>
                <a:effectLst/>
                <a:latin typeface="Bahnschrift SemiCondensed" panose="020B0502040204020203" pitchFamily="34" charset="0"/>
              </a:rPr>
              <a:t>PASCAL</a:t>
            </a:r>
            <a:endParaRPr lang="ru-RU" sz="2400" dirty="0">
              <a:solidFill>
                <a:schemeClr val="bg1"/>
              </a:solidFill>
              <a:latin typeface="Bahnschrift SemiCondensed" panose="020B0502040204020203" pitchFamily="34" charset="0"/>
            </a:endParaRPr>
          </a:p>
        </p:txBody>
      </p:sp>
      <p:pic>
        <p:nvPicPr>
          <p:cNvPr id="40" name="Picture 10" descr="Picture background">
            <a:extLst>
              <a:ext uri="{FF2B5EF4-FFF2-40B4-BE49-F238E27FC236}">
                <a16:creationId xmlns:a16="http://schemas.microsoft.com/office/drawing/2014/main" id="{EF5221B6-96BD-4243-8EE5-AE08A715EE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sharpenSoften amount="24000"/>
                    </a14:imgEffect>
                    <a14:imgEffect>
                      <a14:brightnessContrast bright="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167" r="15563"/>
          <a:stretch/>
        </p:blipFill>
        <p:spPr bwMode="auto">
          <a:xfrm>
            <a:off x="1562470" y="2535189"/>
            <a:ext cx="2750948" cy="34406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D9533F2B-8620-35D0-BF0D-FE9869273FAA}"/>
              </a:ext>
            </a:extLst>
          </p:cNvPr>
          <p:cNvSpPr txBox="1">
            <a:spLocks/>
          </p:cNvSpPr>
          <p:nvPr/>
        </p:nvSpPr>
        <p:spPr>
          <a:xfrm>
            <a:off x="1067170" y="354028"/>
            <a:ext cx="10057660" cy="993839"/>
          </a:xfrm>
          <a:prstGeom prst="roundRect">
            <a:avLst/>
          </a:prstGeom>
          <a:solidFill>
            <a:srgbClr val="002060"/>
          </a:solidFill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5400" dirty="0">
                <a:solidFill>
                  <a:schemeClr val="bg1"/>
                </a:solidFill>
                <a:latin typeface="Bahnschrift Condensed" panose="020B0502040204020203" pitchFamily="34" charset="0"/>
                <a:ea typeface="+mn-ea"/>
                <a:cs typeface="+mn-cs"/>
              </a:rPr>
              <a:t>ИСТОРИЯ ПРОГРАММИРОВАНИЯ </a:t>
            </a:r>
            <a:r>
              <a:rPr lang="ru-RU" sz="5400" dirty="0">
                <a:solidFill>
                  <a:srgbClr val="FF66CC"/>
                </a:solidFill>
                <a:latin typeface="Bahnschrift Condensed" panose="020B0502040204020203" pitchFamily="34" charset="0"/>
                <a:ea typeface="+mn-ea"/>
                <a:cs typeface="+mn-cs"/>
              </a:rPr>
              <a:t>300</a:t>
            </a:r>
          </a:p>
        </p:txBody>
      </p:sp>
      <p:sp>
        <p:nvSpPr>
          <p:cNvPr id="6" name="Овал 5">
            <a:extLst>
              <a:ext uri="{FF2B5EF4-FFF2-40B4-BE49-F238E27FC236}">
                <a16:creationId xmlns:a16="http://schemas.microsoft.com/office/drawing/2014/main" id="{A4001C0C-D32F-B858-3797-998F59F1BECF}"/>
              </a:ext>
            </a:extLst>
          </p:cNvPr>
          <p:cNvSpPr/>
          <p:nvPr/>
        </p:nvSpPr>
        <p:spPr bwMode="ltGray">
          <a:xfrm>
            <a:off x="10209320" y="1638088"/>
            <a:ext cx="1404499" cy="1220421"/>
          </a:xfrm>
          <a:prstGeom prst="ellipse">
            <a:avLst/>
          </a:prstGeom>
          <a:gradFill>
            <a:gsLst>
              <a:gs pos="51000">
                <a:srgbClr val="D00000"/>
              </a:gs>
              <a:gs pos="51000">
                <a:srgbClr val="002060"/>
              </a:gs>
            </a:gsLst>
            <a:lin ang="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423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6" dur="30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9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бъект 2">
            <a:extLst>
              <a:ext uri="{FF2B5EF4-FFF2-40B4-BE49-F238E27FC236}">
                <a16:creationId xmlns:a16="http://schemas.microsoft.com/office/drawing/2014/main" id="{C9B1EB75-A162-414B-B91F-A6EE81E8F2B0}"/>
              </a:ext>
            </a:extLst>
          </p:cNvPr>
          <p:cNvSpPr txBox="1">
            <a:spLocks/>
          </p:cNvSpPr>
          <p:nvPr/>
        </p:nvSpPr>
        <p:spPr>
          <a:xfrm>
            <a:off x="838200" y="1434495"/>
            <a:ext cx="1055185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sz="4800" dirty="0">
                <a:solidFill>
                  <a:srgbClr val="D00000"/>
                </a:solidFill>
                <a:latin typeface="Bahnschrift Condensed" panose="020B0502040204020203" pitchFamily="34" charset="0"/>
              </a:rPr>
              <a:t>Язык программирования </a:t>
            </a:r>
            <a:r>
              <a:rPr lang="ru-RU" sz="4800" dirty="0">
                <a:latin typeface="Bahnschrift Condensed" panose="020B0502040204020203" pitchFamily="34" charset="0"/>
              </a:rPr>
              <a:t>— это набор формальных правил, по которым пишут программы. </a:t>
            </a:r>
          </a:p>
        </p:txBody>
      </p:sp>
      <p:pic>
        <p:nvPicPr>
          <p:cNvPr id="5" name="Рисунок 4" descr="Дом со сплошной заливкой">
            <a:hlinkClick r:id="rId2" action="ppaction://hlinksldjump"/>
            <a:extLst>
              <a:ext uri="{FF2B5EF4-FFF2-40B4-BE49-F238E27FC236}">
                <a16:creationId xmlns:a16="http://schemas.microsoft.com/office/drawing/2014/main" id="{42AC9863-5A57-40BE-9B5F-932DF957EE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1996" y="5589572"/>
            <a:ext cx="914400" cy="914400"/>
          </a:xfrm>
          <a:prstGeom prst="rect">
            <a:avLst/>
          </a:prstGeom>
        </p:spPr>
      </p:pic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1D872A96-E8C5-02AB-1258-FFBA502B65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7170" y="354028"/>
            <a:ext cx="10057660" cy="993839"/>
          </a:xfrm>
          <a:prstGeom prst="roundRect">
            <a:avLst/>
          </a:prstGeom>
          <a:solidFill>
            <a:srgbClr val="002060"/>
          </a:solidFill>
        </p:spPr>
        <p:txBody>
          <a:bodyPr>
            <a:normAutofit fontScale="90000"/>
          </a:bodyPr>
          <a:lstStyle/>
          <a:p>
            <a:pPr algn="ctr"/>
            <a:r>
              <a:rPr lang="ru-RU" sz="6000" dirty="0">
                <a:solidFill>
                  <a:schemeClr val="bg1"/>
                </a:solidFill>
                <a:latin typeface="Bahnschrift Condensed" panose="020B0502040204020203" pitchFamily="34" charset="0"/>
                <a:ea typeface="+mn-ea"/>
                <a:cs typeface="+mn-cs"/>
              </a:rPr>
              <a:t>ЯЗЫКИ ПРОГРАММИРОВАНИЯ </a:t>
            </a:r>
            <a:r>
              <a:rPr lang="ru-RU" sz="6000" dirty="0">
                <a:solidFill>
                  <a:srgbClr val="FF66CC"/>
                </a:solidFill>
                <a:latin typeface="Bahnschrift Condensed" panose="020B0502040204020203" pitchFamily="34" charset="0"/>
                <a:ea typeface="+mn-ea"/>
                <a:cs typeface="+mn-cs"/>
              </a:rPr>
              <a:t>100</a:t>
            </a:r>
          </a:p>
        </p:txBody>
      </p:sp>
      <p:pic>
        <p:nvPicPr>
          <p:cNvPr id="2050" name="Picture 2" descr="Picture background">
            <a:extLst>
              <a:ext uri="{FF2B5EF4-FFF2-40B4-BE49-F238E27FC236}">
                <a16:creationId xmlns:a16="http://schemas.microsoft.com/office/drawing/2014/main" id="{FC8BA4A3-C4D6-2CFC-64FC-4BA82A1F80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1155" y="3105072"/>
            <a:ext cx="5229689" cy="29417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EE28260-1EC4-CAEC-3527-80A790217B9C}"/>
              </a:ext>
            </a:extLst>
          </p:cNvPr>
          <p:cNvSpPr txBox="1"/>
          <p:nvPr/>
        </p:nvSpPr>
        <p:spPr>
          <a:xfrm>
            <a:off x="2608554" y="6355531"/>
            <a:ext cx="697488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solidFill>
                  <a:srgbClr val="9DC3E6"/>
                </a:solidFill>
                <a:latin typeface="Bahnschrift SemiBold SemiConden" panose="020B0502040204020203" pitchFamily="34" charset="0"/>
              </a:rPr>
              <a:t>АРИНА СЕРГЕЕВНА</a:t>
            </a:r>
          </a:p>
        </p:txBody>
      </p:sp>
    </p:spTree>
    <p:extLst>
      <p:ext uri="{BB962C8B-B14F-4D97-AF65-F5344CB8AC3E}">
        <p14:creationId xmlns:p14="http://schemas.microsoft.com/office/powerpoint/2010/main" val="20107763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 descr="Дом со сплошной заливкой">
            <a:hlinkClick r:id="rId2" action="ppaction://hlinksldjump"/>
            <a:extLst>
              <a:ext uri="{FF2B5EF4-FFF2-40B4-BE49-F238E27FC236}">
                <a16:creationId xmlns:a16="http://schemas.microsoft.com/office/drawing/2014/main" id="{BD9297A5-5ADD-40A6-A547-F755E6C054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1996" y="5589572"/>
            <a:ext cx="914400" cy="914400"/>
          </a:xfrm>
          <a:prstGeom prst="rect">
            <a:avLst/>
          </a:prstGeom>
        </p:spPr>
      </p:pic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DCCF47F0-BA9E-6972-EAE8-2DDAB826AA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7170" y="354028"/>
            <a:ext cx="10057660" cy="993839"/>
          </a:xfrm>
          <a:prstGeom prst="roundRect">
            <a:avLst/>
          </a:prstGeom>
          <a:solidFill>
            <a:srgbClr val="002060"/>
          </a:solidFill>
        </p:spPr>
        <p:txBody>
          <a:bodyPr>
            <a:normAutofit fontScale="90000"/>
          </a:bodyPr>
          <a:lstStyle/>
          <a:p>
            <a:pPr algn="ctr"/>
            <a:r>
              <a:rPr lang="ru-RU" sz="6000" dirty="0">
                <a:solidFill>
                  <a:schemeClr val="bg1"/>
                </a:solidFill>
                <a:latin typeface="Bahnschrift Condensed" panose="020B0502040204020203" pitchFamily="34" charset="0"/>
                <a:ea typeface="+mn-ea"/>
                <a:cs typeface="+mn-cs"/>
              </a:rPr>
              <a:t>ЯЗЫКИ ПРОГРАММИРОВАНИЯ </a:t>
            </a:r>
            <a:r>
              <a:rPr lang="ru-RU" sz="6000" dirty="0">
                <a:solidFill>
                  <a:srgbClr val="FF66CC"/>
                </a:solidFill>
                <a:latin typeface="Bahnschrift Condensed" panose="020B0502040204020203" pitchFamily="34" charset="0"/>
                <a:ea typeface="+mn-ea"/>
                <a:cs typeface="+mn-cs"/>
              </a:rPr>
              <a:t>200</a:t>
            </a:r>
          </a:p>
        </p:txBody>
      </p:sp>
      <p:sp>
        <p:nvSpPr>
          <p:cNvPr id="10" name="Объект 2">
            <a:extLst>
              <a:ext uri="{FF2B5EF4-FFF2-40B4-BE49-F238E27FC236}">
                <a16:creationId xmlns:a16="http://schemas.microsoft.com/office/drawing/2014/main" id="{1DC774A9-8185-8DDD-9C89-36A6E2BCF3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60122" y="1404497"/>
            <a:ext cx="8506650" cy="412844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sz="4800" dirty="0">
                <a:latin typeface="Bahnschrift Condensed" panose="020B0502040204020203" pitchFamily="34" charset="0"/>
              </a:rPr>
              <a:t>На языке программирования </a:t>
            </a:r>
            <a:endParaRPr lang="en-US" sz="4800" dirty="0">
              <a:latin typeface="Bahnschrift Condensed" panose="020B0502040204020203" pitchFamily="34" charset="0"/>
            </a:endParaRPr>
          </a:p>
          <a:p>
            <a:pPr marL="0" indent="0" algn="ctr">
              <a:buNone/>
            </a:pPr>
            <a:r>
              <a:rPr lang="en-US" sz="4800" dirty="0">
                <a:solidFill>
                  <a:srgbClr val="D00000"/>
                </a:solidFill>
                <a:latin typeface="Bahnschrift Condensed" panose="020B0502040204020203" pitchFamily="34" charset="0"/>
              </a:rPr>
              <a:t>Java</a:t>
            </a:r>
            <a:endParaRPr lang="ru-RU" sz="4800" dirty="0">
              <a:solidFill>
                <a:srgbClr val="D00000"/>
              </a:solidFill>
              <a:latin typeface="Bahnschrift Condensed" panose="020B0502040204020203" pitchFamily="34" charset="0"/>
            </a:endParaRPr>
          </a:p>
        </p:txBody>
      </p:sp>
      <p:pic>
        <p:nvPicPr>
          <p:cNvPr id="11" name="Picture 6" descr="Picture background">
            <a:extLst>
              <a:ext uri="{FF2B5EF4-FFF2-40B4-BE49-F238E27FC236}">
                <a16:creationId xmlns:a16="http://schemas.microsoft.com/office/drawing/2014/main" id="{97E2B94F-AE89-AE67-47B0-1DE7B11DD2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4617" y="2926678"/>
            <a:ext cx="7117660" cy="3329452"/>
          </a:xfrm>
          <a:prstGeom prst="rect">
            <a:avLst/>
          </a:prstGeom>
          <a:noFill/>
          <a:ln w="38100">
            <a:solidFill>
              <a:srgbClr val="00206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404C8FC-289D-150F-D3AE-8E469F39EFDA}"/>
              </a:ext>
            </a:extLst>
          </p:cNvPr>
          <p:cNvSpPr txBox="1"/>
          <p:nvPr/>
        </p:nvSpPr>
        <p:spPr>
          <a:xfrm>
            <a:off x="2608554" y="6355531"/>
            <a:ext cx="697488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solidFill>
                  <a:srgbClr val="9DC3E6"/>
                </a:solidFill>
                <a:latin typeface="Bahnschrift SemiBold SemiConden" panose="020B0502040204020203" pitchFamily="34" charset="0"/>
              </a:rPr>
              <a:t>АРИНА СЕРГЕЕВНА</a:t>
            </a:r>
          </a:p>
        </p:txBody>
      </p:sp>
    </p:spTree>
    <p:extLst>
      <p:ext uri="{BB962C8B-B14F-4D97-AF65-F5344CB8AC3E}">
        <p14:creationId xmlns:p14="http://schemas.microsoft.com/office/powerpoint/2010/main" val="7567944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Объект 2">
            <a:extLst>
              <a:ext uri="{FF2B5EF4-FFF2-40B4-BE49-F238E27FC236}">
                <a16:creationId xmlns:a16="http://schemas.microsoft.com/office/drawing/2014/main" id="{E74F840D-5C98-4141-95C1-FA884F96C0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744919"/>
            <a:ext cx="10515600" cy="603705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Assembler</a:t>
            </a:r>
            <a:endParaRPr lang="ru-RU" dirty="0"/>
          </a:p>
        </p:txBody>
      </p:sp>
      <p:pic>
        <p:nvPicPr>
          <p:cNvPr id="8" name="Рисунок 7" descr="Дом со сплошной заливкой">
            <a:hlinkClick r:id="rId2" action="ppaction://hlinksldjump"/>
            <a:extLst>
              <a:ext uri="{FF2B5EF4-FFF2-40B4-BE49-F238E27FC236}">
                <a16:creationId xmlns:a16="http://schemas.microsoft.com/office/drawing/2014/main" id="{F3DA046D-504C-439C-B944-1F1E1A73DF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1996" y="5589572"/>
            <a:ext cx="914400" cy="914400"/>
          </a:xfrm>
          <a:prstGeom prst="rect">
            <a:avLst/>
          </a:prstGeo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818E587A-EC5B-F23A-EAC0-5958853F80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7170" y="354028"/>
            <a:ext cx="10057660" cy="993839"/>
          </a:xfrm>
          <a:prstGeom prst="roundRect">
            <a:avLst/>
          </a:prstGeom>
          <a:solidFill>
            <a:srgbClr val="002060"/>
          </a:solidFill>
        </p:spPr>
        <p:txBody>
          <a:bodyPr>
            <a:normAutofit fontScale="90000"/>
          </a:bodyPr>
          <a:lstStyle/>
          <a:p>
            <a:pPr algn="ctr"/>
            <a:r>
              <a:rPr lang="ru-RU" sz="6000" dirty="0">
                <a:solidFill>
                  <a:schemeClr val="bg1"/>
                </a:solidFill>
                <a:latin typeface="Bahnschrift Condensed" panose="020B0502040204020203" pitchFamily="34" charset="0"/>
                <a:ea typeface="+mn-ea"/>
                <a:cs typeface="+mn-cs"/>
              </a:rPr>
              <a:t>ЯЗЫКИ ПРОГРАММИРОВАНИЯ </a:t>
            </a:r>
            <a:r>
              <a:rPr lang="en-US" sz="6000" dirty="0">
                <a:solidFill>
                  <a:srgbClr val="FF66CC"/>
                </a:solidFill>
                <a:latin typeface="Bahnschrift Condensed" panose="020B0502040204020203" pitchFamily="34" charset="0"/>
                <a:ea typeface="+mn-ea"/>
                <a:cs typeface="+mn-cs"/>
              </a:rPr>
              <a:t>3</a:t>
            </a:r>
            <a:r>
              <a:rPr lang="ru-RU" sz="6000" dirty="0">
                <a:solidFill>
                  <a:srgbClr val="FF66CC"/>
                </a:solidFill>
                <a:latin typeface="Bahnschrift Condensed" panose="020B0502040204020203" pitchFamily="34" charset="0"/>
                <a:ea typeface="+mn-ea"/>
                <a:cs typeface="+mn-cs"/>
              </a:rPr>
              <a:t>00</a:t>
            </a:r>
          </a:p>
        </p:txBody>
      </p:sp>
      <p:sp>
        <p:nvSpPr>
          <p:cNvPr id="7" name="Объект 2">
            <a:extLst>
              <a:ext uri="{FF2B5EF4-FFF2-40B4-BE49-F238E27FC236}">
                <a16:creationId xmlns:a16="http://schemas.microsoft.com/office/drawing/2014/main" id="{B17F9565-4162-C551-D945-9FDEE6184FFE}"/>
              </a:ext>
            </a:extLst>
          </p:cNvPr>
          <p:cNvSpPr txBox="1">
            <a:spLocks/>
          </p:cNvSpPr>
          <p:nvPr/>
        </p:nvSpPr>
        <p:spPr>
          <a:xfrm>
            <a:off x="1960122" y="1404497"/>
            <a:ext cx="8506650" cy="41284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ru-RU" sz="4800" dirty="0">
                <a:latin typeface="Bahnschrift Condensed" panose="020B0502040204020203" pitchFamily="34" charset="0"/>
              </a:rPr>
              <a:t>На языке программирования </a:t>
            </a:r>
            <a:endParaRPr lang="en-US" sz="4800" dirty="0">
              <a:latin typeface="Bahnschrift Condensed" panose="020B0502040204020203" pitchFamily="34" charset="0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4800" dirty="0">
                <a:solidFill>
                  <a:srgbClr val="D00000"/>
                </a:solidFill>
                <a:latin typeface="Bahnschrift Condensed" panose="020B0502040204020203" pitchFamily="34" charset="0"/>
              </a:rPr>
              <a:t>Assembler</a:t>
            </a:r>
            <a:endParaRPr lang="ru-RU" sz="4800" dirty="0">
              <a:solidFill>
                <a:srgbClr val="D00000"/>
              </a:solidFill>
              <a:latin typeface="Bahnschrift Condensed" panose="020B0502040204020203" pitchFamily="34" charset="0"/>
            </a:endParaRPr>
          </a:p>
        </p:txBody>
      </p:sp>
      <p:pic>
        <p:nvPicPr>
          <p:cNvPr id="9" name="Picture 6" descr="Picture background">
            <a:extLst>
              <a:ext uri="{FF2B5EF4-FFF2-40B4-BE49-F238E27FC236}">
                <a16:creationId xmlns:a16="http://schemas.microsoft.com/office/drawing/2014/main" id="{7AE33588-0A2E-F322-2268-0976CD2B2C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10" r="13440" b="1450"/>
          <a:stretch/>
        </p:blipFill>
        <p:spPr bwMode="auto">
          <a:xfrm>
            <a:off x="3583290" y="2982896"/>
            <a:ext cx="5260313" cy="3302494"/>
          </a:xfrm>
          <a:prstGeom prst="rect">
            <a:avLst/>
          </a:prstGeom>
          <a:ln w="38100">
            <a:solidFill>
              <a:srgbClr val="002060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1F62E8C-42ED-0700-21FA-56D8DBA2613E}"/>
              </a:ext>
            </a:extLst>
          </p:cNvPr>
          <p:cNvSpPr txBox="1"/>
          <p:nvPr/>
        </p:nvSpPr>
        <p:spPr>
          <a:xfrm>
            <a:off x="2608554" y="6355531"/>
            <a:ext cx="697488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solidFill>
                  <a:srgbClr val="9DC3E6"/>
                </a:solidFill>
                <a:latin typeface="Bahnschrift SemiBold SemiConden" panose="020B0502040204020203" pitchFamily="34" charset="0"/>
              </a:rPr>
              <a:t>АРИНА СЕРГЕЕВНА</a:t>
            </a:r>
          </a:p>
        </p:txBody>
      </p:sp>
    </p:spTree>
    <p:extLst>
      <p:ext uri="{BB962C8B-B14F-4D97-AF65-F5344CB8AC3E}">
        <p14:creationId xmlns:p14="http://schemas.microsoft.com/office/powerpoint/2010/main" val="8396748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 descr="Дом со сплошной заливкой">
            <a:hlinkClick r:id="rId2" action="ppaction://hlinksldjump"/>
            <a:extLst>
              <a:ext uri="{FF2B5EF4-FFF2-40B4-BE49-F238E27FC236}">
                <a16:creationId xmlns:a16="http://schemas.microsoft.com/office/drawing/2014/main" id="{92E994E4-9338-435D-9813-337E0B071F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1996" y="5589572"/>
            <a:ext cx="914400" cy="914400"/>
          </a:xfrm>
          <a:prstGeom prst="rect">
            <a:avLst/>
          </a:prstGeom>
        </p:spPr>
      </p:pic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95A86953-1953-7996-45E7-68E5F01E10FF}"/>
              </a:ext>
            </a:extLst>
          </p:cNvPr>
          <p:cNvSpPr txBox="1">
            <a:spLocks/>
          </p:cNvSpPr>
          <p:nvPr/>
        </p:nvSpPr>
        <p:spPr>
          <a:xfrm>
            <a:off x="1067170" y="354028"/>
            <a:ext cx="10057660" cy="993839"/>
          </a:xfrm>
          <a:prstGeom prst="roundRect">
            <a:avLst/>
          </a:prstGeom>
          <a:solidFill>
            <a:srgbClr val="002060"/>
          </a:solidFill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5400" dirty="0">
                <a:solidFill>
                  <a:schemeClr val="bg1"/>
                </a:solidFill>
                <a:latin typeface="Bahnschrift Condensed" panose="020B0502040204020203" pitchFamily="34" charset="0"/>
                <a:ea typeface="+mn-ea"/>
                <a:cs typeface="+mn-cs"/>
              </a:rPr>
              <a:t>СИСТЕМЫ ПРОГРАММИРОВАНИЯ </a:t>
            </a:r>
            <a:r>
              <a:rPr lang="ru-RU" sz="5400" dirty="0">
                <a:solidFill>
                  <a:srgbClr val="FF66CC"/>
                </a:solidFill>
                <a:latin typeface="Bahnschrift Condensed" panose="020B0502040204020203" pitchFamily="34" charset="0"/>
                <a:ea typeface="+mn-ea"/>
                <a:cs typeface="+mn-cs"/>
              </a:rPr>
              <a:t>100</a:t>
            </a:r>
          </a:p>
        </p:txBody>
      </p:sp>
      <p:sp>
        <p:nvSpPr>
          <p:cNvPr id="10" name="Объект 2">
            <a:extLst>
              <a:ext uri="{FF2B5EF4-FFF2-40B4-BE49-F238E27FC236}">
                <a16:creationId xmlns:a16="http://schemas.microsoft.com/office/drawing/2014/main" id="{5CF71ECC-2B37-2B66-E9A8-1712DE30D1B9}"/>
              </a:ext>
            </a:extLst>
          </p:cNvPr>
          <p:cNvSpPr txBox="1">
            <a:spLocks/>
          </p:cNvSpPr>
          <p:nvPr/>
        </p:nvSpPr>
        <p:spPr>
          <a:xfrm>
            <a:off x="838199" y="1434495"/>
            <a:ext cx="1028663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sz="4800" dirty="0">
                <a:solidFill>
                  <a:srgbClr val="D00000"/>
                </a:solidFill>
                <a:latin typeface="Bahnschrift Condensed" panose="020B0502040204020203" pitchFamily="34" charset="0"/>
              </a:rPr>
              <a:t>Система программирования </a:t>
            </a:r>
            <a:r>
              <a:rPr lang="ru-RU" sz="4800" dirty="0">
                <a:latin typeface="Bahnschrift Condensed" panose="020B0502040204020203" pitchFamily="34" charset="0"/>
              </a:rPr>
              <a:t>— это программы для создания новых программ и их отладки.</a:t>
            </a:r>
          </a:p>
        </p:txBody>
      </p:sp>
      <p:pic>
        <p:nvPicPr>
          <p:cNvPr id="3076" name="Picture 4" descr="Picture background">
            <a:extLst>
              <a:ext uri="{FF2B5EF4-FFF2-40B4-BE49-F238E27FC236}">
                <a16:creationId xmlns:a16="http://schemas.microsoft.com/office/drawing/2014/main" id="{315B2628-54FA-369C-0282-BF34C465E6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3518" y="3080551"/>
            <a:ext cx="4244964" cy="318372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0FC3E7F-67BC-F45C-8414-3C3750072F2C}"/>
              </a:ext>
            </a:extLst>
          </p:cNvPr>
          <p:cNvSpPr txBox="1"/>
          <p:nvPr/>
        </p:nvSpPr>
        <p:spPr>
          <a:xfrm>
            <a:off x="2608554" y="6355531"/>
            <a:ext cx="697488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solidFill>
                  <a:srgbClr val="9DC3E6"/>
                </a:solidFill>
                <a:latin typeface="Bahnschrift SemiBold SemiConden" panose="020B0502040204020203" pitchFamily="34" charset="0"/>
              </a:rPr>
              <a:t>АРИНА СЕРГЕЕВНА</a:t>
            </a:r>
          </a:p>
        </p:txBody>
      </p:sp>
    </p:spTree>
    <p:extLst>
      <p:ext uri="{BB962C8B-B14F-4D97-AF65-F5344CB8AC3E}">
        <p14:creationId xmlns:p14="http://schemas.microsoft.com/office/powerpoint/2010/main" val="40078674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336331E-4176-4959-AC76-1B8461AB2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Системы программирования 200</a:t>
            </a:r>
          </a:p>
        </p:txBody>
      </p:sp>
      <p:pic>
        <p:nvPicPr>
          <p:cNvPr id="4" name="Рисунок 3" descr="Дом со сплошной заливкой">
            <a:hlinkClick r:id="rId2" action="ppaction://hlinksldjump"/>
            <a:extLst>
              <a:ext uri="{FF2B5EF4-FFF2-40B4-BE49-F238E27FC236}">
                <a16:creationId xmlns:a16="http://schemas.microsoft.com/office/drawing/2014/main" id="{CB89CF8D-A388-49FA-B388-7DB42A9EC4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1996" y="5589572"/>
            <a:ext cx="914400" cy="914400"/>
          </a:xfrm>
          <a:prstGeom prst="rect">
            <a:avLst/>
          </a:prstGeom>
        </p:spPr>
      </p:pic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A60CC78A-EE01-B82A-BCFB-91455FC1C813}"/>
              </a:ext>
            </a:extLst>
          </p:cNvPr>
          <p:cNvSpPr txBox="1">
            <a:spLocks/>
          </p:cNvSpPr>
          <p:nvPr/>
        </p:nvSpPr>
        <p:spPr>
          <a:xfrm>
            <a:off x="1067170" y="354028"/>
            <a:ext cx="10057660" cy="993839"/>
          </a:xfrm>
          <a:prstGeom prst="roundRect">
            <a:avLst/>
          </a:prstGeom>
          <a:solidFill>
            <a:srgbClr val="002060"/>
          </a:solidFill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5400" dirty="0">
                <a:solidFill>
                  <a:schemeClr val="bg1"/>
                </a:solidFill>
                <a:latin typeface="Bahnschrift Condensed" panose="020B0502040204020203" pitchFamily="34" charset="0"/>
                <a:ea typeface="+mn-ea"/>
                <a:cs typeface="+mn-cs"/>
              </a:rPr>
              <a:t>СИСТЕМЫ ПРОГРАММИРОВАНИЯ </a:t>
            </a:r>
            <a:r>
              <a:rPr lang="ru-RU" sz="5400" dirty="0">
                <a:solidFill>
                  <a:srgbClr val="FF66CC"/>
                </a:solidFill>
                <a:latin typeface="Bahnschrift Condensed" panose="020B0502040204020203" pitchFamily="34" charset="0"/>
                <a:ea typeface="+mn-ea"/>
                <a:cs typeface="+mn-cs"/>
              </a:rPr>
              <a:t>200</a:t>
            </a: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05B87B0D-ACCB-E84C-FC66-82B61535637C}"/>
              </a:ext>
            </a:extLst>
          </p:cNvPr>
          <p:cNvSpPr txBox="1">
            <a:spLocks/>
          </p:cNvSpPr>
          <p:nvPr/>
        </p:nvSpPr>
        <p:spPr>
          <a:xfrm>
            <a:off x="838200" y="1434495"/>
            <a:ext cx="937112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sz="4800" dirty="0">
                <a:solidFill>
                  <a:srgbClr val="D00000"/>
                </a:solidFill>
                <a:latin typeface="Bahnschrift Condensed" panose="020B0502040204020203" pitchFamily="34" charset="0"/>
              </a:rPr>
              <a:t>Интерпретатор</a:t>
            </a:r>
            <a:r>
              <a:rPr lang="ru-RU" sz="4800" dirty="0">
                <a:latin typeface="Bahnschrift Condensed" panose="020B0502040204020203" pitchFamily="34" charset="0"/>
              </a:rPr>
              <a:t> — это программа, которая выполняет код, написанный на языке программирования. Она не переводит его в машинные коды целиком, а построчно принимает команды и сразу выполняет их.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0B1276-B858-03F7-40C4-67A9A3A9AF64}"/>
              </a:ext>
            </a:extLst>
          </p:cNvPr>
          <p:cNvSpPr txBox="1"/>
          <p:nvPr/>
        </p:nvSpPr>
        <p:spPr>
          <a:xfrm>
            <a:off x="2608554" y="6355531"/>
            <a:ext cx="697488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solidFill>
                  <a:srgbClr val="9DC3E6"/>
                </a:solidFill>
                <a:latin typeface="Bahnschrift SemiBold SemiConden" panose="020B0502040204020203" pitchFamily="34" charset="0"/>
              </a:rPr>
              <a:t>АРИНА СЕРГЕЕВНА</a:t>
            </a:r>
          </a:p>
        </p:txBody>
      </p:sp>
    </p:spTree>
    <p:extLst>
      <p:ext uri="{BB962C8B-B14F-4D97-AF65-F5344CB8AC3E}">
        <p14:creationId xmlns:p14="http://schemas.microsoft.com/office/powerpoint/2010/main" val="22068625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 descr="Дом со сплошной заливкой">
            <a:hlinkClick r:id="rId3" action="ppaction://hlinksldjump"/>
            <a:extLst>
              <a:ext uri="{FF2B5EF4-FFF2-40B4-BE49-F238E27FC236}">
                <a16:creationId xmlns:a16="http://schemas.microsoft.com/office/drawing/2014/main" id="{27CCEF6F-9963-47F7-9ABB-CD327CC0B8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1996" y="5589572"/>
            <a:ext cx="914400" cy="914400"/>
          </a:xfrm>
          <a:prstGeom prst="rect">
            <a:avLst/>
          </a:prstGeom>
        </p:spPr>
      </p:pic>
      <p:graphicFrame>
        <p:nvGraphicFramePr>
          <p:cNvPr id="6" name="Таблица 6">
            <a:extLst>
              <a:ext uri="{FF2B5EF4-FFF2-40B4-BE49-F238E27FC236}">
                <a16:creationId xmlns:a16="http://schemas.microsoft.com/office/drawing/2014/main" id="{EA7FAE6E-5333-45D9-A11A-2076645BF7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4978413"/>
              </p:ext>
            </p:extLst>
          </p:nvPr>
        </p:nvGraphicFramePr>
        <p:xfrm>
          <a:off x="1874667" y="2939083"/>
          <a:ext cx="8442666" cy="3017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14222">
                  <a:extLst>
                    <a:ext uri="{9D8B030D-6E8A-4147-A177-3AD203B41FA5}">
                      <a16:colId xmlns:a16="http://schemas.microsoft.com/office/drawing/2014/main" val="2192678265"/>
                    </a:ext>
                  </a:extLst>
                </a:gridCol>
                <a:gridCol w="2814222">
                  <a:extLst>
                    <a:ext uri="{9D8B030D-6E8A-4147-A177-3AD203B41FA5}">
                      <a16:colId xmlns:a16="http://schemas.microsoft.com/office/drawing/2014/main" val="3368872090"/>
                    </a:ext>
                  </a:extLst>
                </a:gridCol>
                <a:gridCol w="2814222">
                  <a:extLst>
                    <a:ext uri="{9D8B030D-6E8A-4147-A177-3AD203B41FA5}">
                      <a16:colId xmlns:a16="http://schemas.microsoft.com/office/drawing/2014/main" val="1899924189"/>
                    </a:ext>
                  </a:extLst>
                </a:gridCol>
              </a:tblGrid>
              <a:tr h="565429">
                <a:tc>
                  <a:txBody>
                    <a:bodyPr/>
                    <a:lstStyle/>
                    <a:p>
                      <a:pPr algn="ctr"/>
                      <a:endParaRPr lang="ru-RU" sz="2400" dirty="0">
                        <a:latin typeface="Bahnschrift SemiCondensed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600" dirty="0">
                          <a:solidFill>
                            <a:schemeClr val="tx1"/>
                          </a:solidFill>
                          <a:latin typeface="Arial Black" panose="020B0A04020102020204" pitchFamily="34" charset="0"/>
                        </a:rPr>
                        <a:t>+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600" dirty="0">
                          <a:solidFill>
                            <a:schemeClr val="tx1"/>
                          </a:solidFill>
                          <a:latin typeface="Arial Black" panose="020B0A04020102020204" pitchFamily="34" charset="0"/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525844"/>
                  </a:ext>
                </a:extLst>
              </a:tr>
              <a:tr h="975947">
                <a:tc>
                  <a:txBody>
                    <a:bodyPr/>
                    <a:lstStyle/>
                    <a:p>
                      <a:pPr algn="ctr"/>
                      <a:r>
                        <a:rPr lang="ru-RU" sz="3200" b="0" dirty="0">
                          <a:solidFill>
                            <a:srgbClr val="D00000"/>
                          </a:solidFill>
                          <a:latin typeface="Bahnschrift SemiBold Condensed" panose="020B0502040204020203" pitchFamily="34" charset="0"/>
                        </a:rPr>
                        <a:t>ИНТЕРПРЕТАТОР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>
                          <a:latin typeface="Bahnschrift SemiCondensed" panose="020B0502040204020203" pitchFamily="34" charset="0"/>
                        </a:rPr>
                        <a:t>Программисту проще найти ошибку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>
                          <a:latin typeface="Bahnschrift SemiCondensed" panose="020B0502040204020203" pitchFamily="34" charset="0"/>
                        </a:rPr>
                        <a:t>Программы выполняются медленнее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9220985"/>
                  </a:ext>
                </a:extLst>
              </a:tr>
              <a:tr h="975947">
                <a:tc>
                  <a:txBody>
                    <a:bodyPr/>
                    <a:lstStyle/>
                    <a:p>
                      <a:pPr algn="ctr"/>
                      <a:r>
                        <a:rPr lang="ru-RU" sz="3200" b="0" dirty="0">
                          <a:solidFill>
                            <a:srgbClr val="D00000"/>
                          </a:solidFill>
                          <a:latin typeface="Bahnschrift SemiBold Condensed" panose="020B0502040204020203" pitchFamily="34" charset="0"/>
                        </a:rPr>
                        <a:t>КОМПИЛЯТОР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400" dirty="0">
                          <a:latin typeface="Bahnschrift SemiCondensed" panose="020B0502040204020203" pitchFamily="34" charset="0"/>
                        </a:rPr>
                        <a:t>Программы выполняются быстрее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400" dirty="0">
                          <a:latin typeface="Bahnschrift SemiCondensed" panose="020B0502040204020203" pitchFamily="34" charset="0"/>
                        </a:rPr>
                        <a:t>Программисту сложнее найти ошибку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5374915"/>
                  </a:ext>
                </a:extLst>
              </a:tr>
            </a:tbl>
          </a:graphicData>
        </a:graphic>
      </p:graphicFrame>
      <p:sp>
        <p:nvSpPr>
          <p:cNvPr id="10" name="Объект 2">
            <a:extLst>
              <a:ext uri="{FF2B5EF4-FFF2-40B4-BE49-F238E27FC236}">
                <a16:creationId xmlns:a16="http://schemas.microsoft.com/office/drawing/2014/main" id="{E31CB317-D3CA-BA1D-36CF-B68AA7380E28}"/>
              </a:ext>
            </a:extLst>
          </p:cNvPr>
          <p:cNvSpPr txBox="1">
            <a:spLocks/>
          </p:cNvSpPr>
          <p:nvPr/>
        </p:nvSpPr>
        <p:spPr>
          <a:xfrm>
            <a:off x="1410439" y="1347867"/>
            <a:ext cx="937112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ru-RU" sz="4800" dirty="0">
                <a:latin typeface="Bahnschrift Condensed" panose="020B0502040204020203" pitchFamily="34" charset="0"/>
              </a:rPr>
              <a:t>Преимущества и недостатки компилятора и интерпретатора </a:t>
            </a:r>
          </a:p>
        </p:txBody>
      </p: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A34E2E98-7D0D-9859-C166-087EB1F9FE84}"/>
              </a:ext>
            </a:extLst>
          </p:cNvPr>
          <p:cNvSpPr txBox="1">
            <a:spLocks/>
          </p:cNvSpPr>
          <p:nvPr/>
        </p:nvSpPr>
        <p:spPr>
          <a:xfrm>
            <a:off x="1067170" y="354028"/>
            <a:ext cx="10057660" cy="993839"/>
          </a:xfrm>
          <a:prstGeom prst="roundRect">
            <a:avLst/>
          </a:prstGeom>
          <a:solidFill>
            <a:srgbClr val="002060"/>
          </a:solidFill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5400" dirty="0">
                <a:solidFill>
                  <a:schemeClr val="bg1"/>
                </a:solidFill>
                <a:latin typeface="Bahnschrift Condensed" panose="020B0502040204020203" pitchFamily="34" charset="0"/>
                <a:ea typeface="+mn-ea"/>
                <a:cs typeface="+mn-cs"/>
              </a:rPr>
              <a:t>СИСТЕМЫ ПРОГРАММИРОВАНИЯ </a:t>
            </a:r>
            <a:r>
              <a:rPr lang="ru-RU" sz="5400" dirty="0">
                <a:solidFill>
                  <a:srgbClr val="FF66CC"/>
                </a:solidFill>
                <a:latin typeface="Bahnschrift Condensed" panose="020B0502040204020203" pitchFamily="34" charset="0"/>
                <a:ea typeface="+mn-ea"/>
                <a:cs typeface="+mn-cs"/>
              </a:rPr>
              <a:t>300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C91C9F8-73EE-9783-F87C-4B532FE45362}"/>
              </a:ext>
            </a:extLst>
          </p:cNvPr>
          <p:cNvSpPr txBox="1"/>
          <p:nvPr/>
        </p:nvSpPr>
        <p:spPr>
          <a:xfrm>
            <a:off x="2608554" y="6355531"/>
            <a:ext cx="697488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solidFill>
                  <a:srgbClr val="9DC3E6"/>
                </a:solidFill>
                <a:latin typeface="Bahnschrift SemiBold SemiConden" panose="020B0502040204020203" pitchFamily="34" charset="0"/>
              </a:rPr>
              <a:t>АРИНА СЕРГЕЕВНА</a:t>
            </a:r>
          </a:p>
        </p:txBody>
      </p:sp>
    </p:spTree>
    <p:extLst>
      <p:ext uri="{BB962C8B-B14F-4D97-AF65-F5344CB8AC3E}">
        <p14:creationId xmlns:p14="http://schemas.microsoft.com/office/powerpoint/2010/main" val="22916592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05F5D61A-BD9E-4432-9E3B-47AE72CCF5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295556" y="3397216"/>
            <a:ext cx="6213629" cy="1184164"/>
          </a:xfrm>
        </p:spPr>
        <p:txBody>
          <a:bodyPr/>
          <a:lstStyle/>
          <a:p>
            <a:pPr marL="0" indent="0" algn="ctr">
              <a:buNone/>
            </a:pPr>
            <a:r>
              <a:rPr lang="en-US" sz="4800" dirty="0">
                <a:solidFill>
                  <a:srgbClr val="D00000"/>
                </a:solidFill>
                <a:latin typeface="Bahnschrift Condensed" panose="020B0502040204020203" pitchFamily="34" charset="0"/>
              </a:rPr>
              <a:t>FORTRAN</a:t>
            </a:r>
            <a:endParaRPr lang="ru-RU" sz="4800" dirty="0">
              <a:solidFill>
                <a:srgbClr val="D00000"/>
              </a:solidFill>
              <a:latin typeface="Bahnschrift Condensed" panose="020B0502040204020203" pitchFamily="34" charset="0"/>
            </a:endParaRPr>
          </a:p>
        </p:txBody>
      </p:sp>
      <p:pic>
        <p:nvPicPr>
          <p:cNvPr id="4" name="Рисунок 3" descr="Дом со сплошной заливкой">
            <a:hlinkClick r:id="rId2" action="ppaction://hlinksldjump"/>
            <a:extLst>
              <a:ext uri="{FF2B5EF4-FFF2-40B4-BE49-F238E27FC236}">
                <a16:creationId xmlns:a16="http://schemas.microsoft.com/office/drawing/2014/main" id="{8BCE82B9-5A3E-4FDF-B0D2-E881DB3EBA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1996" y="5589572"/>
            <a:ext cx="914400" cy="914400"/>
          </a:xfrm>
          <a:prstGeom prst="rect">
            <a:avLst/>
          </a:prstGeom>
        </p:spPr>
      </p:pic>
      <p:sp>
        <p:nvSpPr>
          <p:cNvPr id="7" name="Объект 2">
            <a:extLst>
              <a:ext uri="{FF2B5EF4-FFF2-40B4-BE49-F238E27FC236}">
                <a16:creationId xmlns:a16="http://schemas.microsoft.com/office/drawing/2014/main" id="{B93C904F-C5A6-B054-39DA-93B0CC7467C3}"/>
              </a:ext>
            </a:extLst>
          </p:cNvPr>
          <p:cNvSpPr txBox="1">
            <a:spLocks/>
          </p:cNvSpPr>
          <p:nvPr/>
        </p:nvSpPr>
        <p:spPr>
          <a:xfrm>
            <a:off x="1067169" y="1347867"/>
            <a:ext cx="1005765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ru-RU" sz="4800" dirty="0">
                <a:latin typeface="Bahnschrift Condensed" panose="020B0502040204020203" pitchFamily="34" charset="0"/>
              </a:rPr>
              <a:t>Первый высокоуровневый язык программирования, получивший практическое применение.</a:t>
            </a:r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6B8A6171-FD27-17BF-31CA-516C865EC2B8}"/>
              </a:ext>
            </a:extLst>
          </p:cNvPr>
          <p:cNvSpPr txBox="1">
            <a:spLocks/>
          </p:cNvSpPr>
          <p:nvPr/>
        </p:nvSpPr>
        <p:spPr>
          <a:xfrm>
            <a:off x="1067170" y="354028"/>
            <a:ext cx="10057660" cy="993839"/>
          </a:xfrm>
          <a:prstGeom prst="roundRect">
            <a:avLst/>
          </a:prstGeom>
          <a:solidFill>
            <a:srgbClr val="002060"/>
          </a:solidFill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5400" dirty="0">
                <a:solidFill>
                  <a:schemeClr val="bg1"/>
                </a:solidFill>
                <a:latin typeface="Bahnschrift Condensed" panose="020B0502040204020203" pitchFamily="34" charset="0"/>
                <a:ea typeface="+mn-ea"/>
                <a:cs typeface="+mn-cs"/>
              </a:rPr>
              <a:t>ИСТОРИЯ ПРОГРАММИРОВАНИЯ </a:t>
            </a:r>
            <a:r>
              <a:rPr lang="ru-RU" sz="5400" dirty="0">
                <a:solidFill>
                  <a:srgbClr val="FF66CC"/>
                </a:solidFill>
                <a:latin typeface="Bahnschrift Condensed" panose="020B0502040204020203" pitchFamily="34" charset="0"/>
                <a:ea typeface="+mn-ea"/>
                <a:cs typeface="+mn-cs"/>
              </a:rPr>
              <a:t>100</a:t>
            </a:r>
          </a:p>
        </p:txBody>
      </p:sp>
      <p:pic>
        <p:nvPicPr>
          <p:cNvPr id="1026" name="Picture 2" descr="Picture background">
            <a:extLst>
              <a:ext uri="{FF2B5EF4-FFF2-40B4-BE49-F238E27FC236}">
                <a16:creationId xmlns:a16="http://schemas.microsoft.com/office/drawing/2014/main" id="{ABC8FC21-A0E5-858F-0817-4C0D0FA116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2036" y="4261976"/>
            <a:ext cx="1838446" cy="1838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D9456F5-0E85-B873-9BC4-E4BFB8271002}"/>
              </a:ext>
            </a:extLst>
          </p:cNvPr>
          <p:cNvSpPr txBox="1"/>
          <p:nvPr/>
        </p:nvSpPr>
        <p:spPr>
          <a:xfrm>
            <a:off x="2608554" y="6355531"/>
            <a:ext cx="697488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solidFill>
                  <a:srgbClr val="9DC3E6"/>
                </a:solidFill>
                <a:latin typeface="Bahnschrift SemiBold SemiConden" panose="020B0502040204020203" pitchFamily="34" charset="0"/>
              </a:rPr>
              <a:t>АРИНА СЕРГЕЕВНА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8EA1074-8779-711F-8BF9-B8D876025FAD}"/>
              </a:ext>
            </a:extLst>
          </p:cNvPr>
          <p:cNvSpPr txBox="1"/>
          <p:nvPr/>
        </p:nvSpPr>
        <p:spPr>
          <a:xfrm>
            <a:off x="4655580" y="3614635"/>
            <a:ext cx="6974888" cy="2485787"/>
          </a:xfrm>
          <a:prstGeom prst="roundRect">
            <a:avLst/>
          </a:prstGeom>
          <a:solidFill>
            <a:schemeClr val="bg1"/>
          </a:solidFill>
          <a:ln w="76200">
            <a:solidFill>
              <a:srgbClr val="00206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latin typeface="Bahnschrift Condensed" panose="020B0502040204020203" pitchFamily="34" charset="0"/>
              </a:rPr>
              <a:t>Создан в период с 1954 по 1957 год группой программистов под руководством Джона Бэкуса в корпорации IBM. </a:t>
            </a:r>
          </a:p>
          <a:p>
            <a:pPr algn="ctr"/>
            <a:r>
              <a:rPr lang="ru-RU" sz="2000" dirty="0">
                <a:latin typeface="Bahnschrift Condensed" panose="020B0502040204020203" pitchFamily="34" charset="0"/>
              </a:rPr>
              <a:t>Название </a:t>
            </a:r>
            <a:r>
              <a:rPr lang="ru-RU" sz="2000" dirty="0" err="1">
                <a:latin typeface="Bahnschrift Condensed" panose="020B0502040204020203" pitchFamily="34" charset="0"/>
              </a:rPr>
              <a:t>Fortran</a:t>
            </a:r>
            <a:r>
              <a:rPr lang="ru-RU" sz="2000" dirty="0">
                <a:latin typeface="Bahnschrift Condensed" panose="020B0502040204020203" pitchFamily="34" charset="0"/>
              </a:rPr>
              <a:t> является сокращением от </a:t>
            </a:r>
            <a:r>
              <a:rPr lang="ru-RU" sz="2000" dirty="0" err="1">
                <a:latin typeface="Bahnschrift Condensed" panose="020B0502040204020203" pitchFamily="34" charset="0"/>
              </a:rPr>
              <a:t>FORmula</a:t>
            </a:r>
            <a:r>
              <a:rPr lang="ru-RU" sz="2000" dirty="0">
                <a:latin typeface="Bahnschrift Condensed" panose="020B0502040204020203" pitchFamily="34" charset="0"/>
              </a:rPr>
              <a:t> </a:t>
            </a:r>
            <a:r>
              <a:rPr lang="ru-RU" sz="2000" dirty="0" err="1">
                <a:latin typeface="Bahnschrift Condensed" panose="020B0502040204020203" pitchFamily="34" charset="0"/>
              </a:rPr>
              <a:t>TRANslator</a:t>
            </a:r>
            <a:r>
              <a:rPr lang="ru-RU" sz="2000" dirty="0">
                <a:latin typeface="Bahnschrift Condensed" panose="020B0502040204020203" pitchFamily="34" charset="0"/>
              </a:rPr>
              <a:t> (формульный транслятор). Сейчас Фортран широко используется в первую очередь для научных и инженерных вычислений. Одно из преимуществ современного Фортрана — большое количество написанных на нём программ и библиотек подпрограмм.</a:t>
            </a:r>
          </a:p>
        </p:txBody>
      </p:sp>
    </p:spTree>
    <p:extLst>
      <p:ext uri="{BB962C8B-B14F-4D97-AF65-F5344CB8AC3E}">
        <p14:creationId xmlns:p14="http://schemas.microsoft.com/office/powerpoint/2010/main" val="28811103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бъект 2">
            <a:extLst>
              <a:ext uri="{FF2B5EF4-FFF2-40B4-BE49-F238E27FC236}">
                <a16:creationId xmlns:a16="http://schemas.microsoft.com/office/drawing/2014/main" id="{D717B850-AEC1-409B-BC53-C095ECFD8C62}"/>
              </a:ext>
            </a:extLst>
          </p:cNvPr>
          <p:cNvSpPr txBox="1">
            <a:spLocks/>
          </p:cNvSpPr>
          <p:nvPr/>
        </p:nvSpPr>
        <p:spPr>
          <a:xfrm>
            <a:off x="2911136" y="1761894"/>
            <a:ext cx="6140758" cy="120546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endParaRPr lang="en-US" dirty="0"/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ru-RU" sz="4800" dirty="0">
                <a:solidFill>
                  <a:srgbClr val="D00000"/>
                </a:solidFill>
                <a:latin typeface="Bahnschrift Condensed" panose="020B0502040204020203" pitchFamily="34" charset="0"/>
              </a:rPr>
              <a:t>МАШИННЫЙ КОД</a:t>
            </a:r>
          </a:p>
        </p:txBody>
      </p:sp>
      <p:pic>
        <p:nvPicPr>
          <p:cNvPr id="5" name="Рисунок 4" descr="Дом со сплошной заливкой">
            <a:hlinkClick r:id="rId2" action="ppaction://hlinksldjump"/>
            <a:extLst>
              <a:ext uri="{FF2B5EF4-FFF2-40B4-BE49-F238E27FC236}">
                <a16:creationId xmlns:a16="http://schemas.microsoft.com/office/drawing/2014/main" id="{21099DB8-2289-4830-82F6-170D94CE0A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1996" y="5589572"/>
            <a:ext cx="914400" cy="914400"/>
          </a:xfrm>
          <a:prstGeom prst="rect">
            <a:avLst/>
          </a:prstGeom>
        </p:spPr>
      </p:pic>
      <p:sp>
        <p:nvSpPr>
          <p:cNvPr id="7" name="Объект 2">
            <a:extLst>
              <a:ext uri="{FF2B5EF4-FFF2-40B4-BE49-F238E27FC236}">
                <a16:creationId xmlns:a16="http://schemas.microsoft.com/office/drawing/2014/main" id="{4027AE67-24CD-C995-3DEC-73AA010A1A6C}"/>
              </a:ext>
            </a:extLst>
          </p:cNvPr>
          <p:cNvSpPr txBox="1">
            <a:spLocks/>
          </p:cNvSpPr>
          <p:nvPr/>
        </p:nvSpPr>
        <p:spPr>
          <a:xfrm>
            <a:off x="838200" y="1434495"/>
            <a:ext cx="1028663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ru-RU" sz="4800" dirty="0">
                <a:latin typeface="Bahnschrift Condensed" panose="020B0502040204020203" pitchFamily="34" charset="0"/>
              </a:rPr>
              <a:t>Что из себя представляли первые программы?</a:t>
            </a:r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862F958D-B527-6F14-F542-65C2DE950706}"/>
              </a:ext>
            </a:extLst>
          </p:cNvPr>
          <p:cNvSpPr txBox="1">
            <a:spLocks/>
          </p:cNvSpPr>
          <p:nvPr/>
        </p:nvSpPr>
        <p:spPr>
          <a:xfrm>
            <a:off x="1067170" y="354028"/>
            <a:ext cx="10057660" cy="993839"/>
          </a:xfrm>
          <a:prstGeom prst="roundRect">
            <a:avLst/>
          </a:prstGeom>
          <a:solidFill>
            <a:srgbClr val="002060"/>
          </a:solidFill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5400" dirty="0">
                <a:solidFill>
                  <a:schemeClr val="bg1"/>
                </a:solidFill>
                <a:latin typeface="Bahnschrift Condensed" panose="020B0502040204020203" pitchFamily="34" charset="0"/>
                <a:ea typeface="+mn-ea"/>
                <a:cs typeface="+mn-cs"/>
              </a:rPr>
              <a:t>ИСТОРИЯ ПРОГРАММИРОВАНИЯ </a:t>
            </a:r>
            <a:r>
              <a:rPr lang="ru-RU" sz="5400" dirty="0">
                <a:solidFill>
                  <a:srgbClr val="FF66CC"/>
                </a:solidFill>
                <a:latin typeface="Bahnschrift Condensed" panose="020B0502040204020203" pitchFamily="34" charset="0"/>
                <a:ea typeface="+mn-ea"/>
                <a:cs typeface="+mn-cs"/>
              </a:rPr>
              <a:t>200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F246652-DA7E-6AEF-C50F-0D8E89ED18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  <a14:imgEffect>
                      <a14:brightnessContrast bright="4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52600" y="2967361"/>
            <a:ext cx="5761349" cy="323787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8A3C0C9-57EF-3174-B033-BAF3D549B205}"/>
              </a:ext>
            </a:extLst>
          </p:cNvPr>
          <p:cNvSpPr txBox="1"/>
          <p:nvPr/>
        </p:nvSpPr>
        <p:spPr>
          <a:xfrm>
            <a:off x="7993231" y="3301959"/>
            <a:ext cx="3131599" cy="2553891"/>
          </a:xfrm>
          <a:prstGeom prst="roundRect">
            <a:avLst/>
          </a:prstGeom>
          <a:solidFill>
            <a:schemeClr val="bg1"/>
          </a:solidFill>
          <a:ln w="76200">
            <a:solidFill>
              <a:srgbClr val="00206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ru-RU" sz="2400" dirty="0">
                <a:latin typeface="Bahnschrift Condensed" panose="020B0502040204020203" pitchFamily="34" charset="0"/>
              </a:rPr>
              <a:t>Первые программы были простыми наборами инструкций, которые выполнялись вручную для выполнения конкретных задач.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C85F2E-42A5-5982-6501-7FC777023A61}"/>
              </a:ext>
            </a:extLst>
          </p:cNvPr>
          <p:cNvSpPr txBox="1"/>
          <p:nvPr/>
        </p:nvSpPr>
        <p:spPr>
          <a:xfrm>
            <a:off x="2608554" y="6355531"/>
            <a:ext cx="697488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solidFill>
                  <a:srgbClr val="9DC3E6"/>
                </a:solidFill>
                <a:latin typeface="Bahnschrift SemiBold SemiConden" panose="020B0502040204020203" pitchFamily="34" charset="0"/>
              </a:rPr>
              <a:t>АРИНА СЕРГЕЕВНА</a:t>
            </a:r>
          </a:p>
        </p:txBody>
      </p:sp>
    </p:spTree>
    <p:extLst>
      <p:ext uri="{BB962C8B-B14F-4D97-AF65-F5344CB8AC3E}">
        <p14:creationId xmlns:p14="http://schemas.microsoft.com/office/powerpoint/2010/main" val="4966832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43608FFF-D934-4700-98CC-2707702DAAC7}"/>
              </a:ext>
            </a:extLst>
          </p:cNvPr>
          <p:cNvSpPr txBox="1"/>
          <p:nvPr/>
        </p:nvSpPr>
        <p:spPr>
          <a:xfrm>
            <a:off x="5359849" y="6125762"/>
            <a:ext cx="19597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333333"/>
                </a:solidFill>
                <a:latin typeface="YS Text"/>
              </a:rPr>
              <a:t>Python</a:t>
            </a:r>
            <a:endParaRPr lang="ru-RU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108C754-ECE5-4A70-B963-53763A40CD5B}"/>
              </a:ext>
            </a:extLst>
          </p:cNvPr>
          <p:cNvSpPr txBox="1"/>
          <p:nvPr/>
        </p:nvSpPr>
        <p:spPr>
          <a:xfrm>
            <a:off x="1759687" y="6125761"/>
            <a:ext cx="21302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000000"/>
                </a:solidFill>
                <a:latin typeface="YS Text"/>
              </a:rPr>
              <a:t>Java</a:t>
            </a:r>
            <a:endParaRPr lang="ru-RU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2B3AC64-9455-4B7D-B2CB-F3F140DCC5DD}"/>
              </a:ext>
            </a:extLst>
          </p:cNvPr>
          <p:cNvSpPr txBox="1"/>
          <p:nvPr/>
        </p:nvSpPr>
        <p:spPr>
          <a:xfrm>
            <a:off x="8590873" y="6125761"/>
            <a:ext cx="21302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i="0" dirty="0">
                <a:solidFill>
                  <a:srgbClr val="333333"/>
                </a:solidFill>
                <a:effectLst/>
                <a:latin typeface="YS Text"/>
              </a:rPr>
              <a:t>Pascal</a:t>
            </a:r>
            <a:endParaRPr lang="ru-RU" dirty="0"/>
          </a:p>
        </p:txBody>
      </p:sp>
      <p:pic>
        <p:nvPicPr>
          <p:cNvPr id="32" name="Рисунок 31" descr="Дом со сплошной заливкой">
            <a:hlinkClick r:id="rId2" action="ppaction://hlinksldjump"/>
            <a:extLst>
              <a:ext uri="{FF2B5EF4-FFF2-40B4-BE49-F238E27FC236}">
                <a16:creationId xmlns:a16="http://schemas.microsoft.com/office/drawing/2014/main" id="{970691AE-CCE4-4E9C-BBF3-0A44D16C60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1996" y="5589572"/>
            <a:ext cx="914400" cy="914400"/>
          </a:xfrm>
          <a:prstGeom prst="rect">
            <a:avLst/>
          </a:prstGeom>
        </p:spPr>
      </p:pic>
      <p:sp>
        <p:nvSpPr>
          <p:cNvPr id="5" name="Объект 2">
            <a:extLst>
              <a:ext uri="{FF2B5EF4-FFF2-40B4-BE49-F238E27FC236}">
                <a16:creationId xmlns:a16="http://schemas.microsoft.com/office/drawing/2014/main" id="{98E7D0A8-C557-B4E1-7CDC-2B72390E4BE3}"/>
              </a:ext>
            </a:extLst>
          </p:cNvPr>
          <p:cNvSpPr txBox="1">
            <a:spLocks/>
          </p:cNvSpPr>
          <p:nvPr/>
        </p:nvSpPr>
        <p:spPr>
          <a:xfrm>
            <a:off x="896644" y="1434495"/>
            <a:ext cx="945471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ru-RU" sz="3600" dirty="0">
                <a:latin typeface="Bahnschrift Condensed" panose="020B0502040204020203" pitchFamily="34" charset="0"/>
              </a:rPr>
              <a:t>Сопоставьте фото создателя с его языком программирования</a:t>
            </a:r>
          </a:p>
        </p:txBody>
      </p:sp>
      <p:pic>
        <p:nvPicPr>
          <p:cNvPr id="6" name="Picture 4" descr="Picture background">
            <a:extLst>
              <a:ext uri="{FF2B5EF4-FFF2-40B4-BE49-F238E27FC236}">
                <a16:creationId xmlns:a16="http://schemas.microsoft.com/office/drawing/2014/main" id="{3E6B8F2A-C8BA-2DDA-D895-C3952882BB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7200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2285" y="2535189"/>
            <a:ext cx="2750948" cy="344067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5E04E97-2698-9C46-70C5-CCE5816D5FD6}"/>
              </a:ext>
            </a:extLst>
          </p:cNvPr>
          <p:cNvSpPr txBox="1"/>
          <p:nvPr/>
        </p:nvSpPr>
        <p:spPr>
          <a:xfrm>
            <a:off x="5359849" y="6125762"/>
            <a:ext cx="1959746" cy="510778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Bahnschrift SemiCondensed" panose="020B0502040204020203" pitchFamily="34" charset="0"/>
              </a:rPr>
              <a:t>PYTHON</a:t>
            </a:r>
            <a:endParaRPr lang="ru-RU" sz="2400" dirty="0">
              <a:solidFill>
                <a:schemeClr val="bg1"/>
              </a:solidFill>
              <a:latin typeface="Bahnschrift SemiCondensed" panose="020B0502040204020203" pitchFamily="34" charset="0"/>
            </a:endParaRPr>
          </a:p>
        </p:txBody>
      </p:sp>
      <p:pic>
        <p:nvPicPr>
          <p:cNvPr id="8" name="Picture 8" descr="Picture background">
            <a:extLst>
              <a:ext uri="{FF2B5EF4-FFF2-40B4-BE49-F238E27FC236}">
                <a16:creationId xmlns:a16="http://schemas.microsoft.com/office/drawing/2014/main" id="{291F543C-FA90-0290-3338-5026ADD2CC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5900"/>
                    </a14:imgEffect>
                    <a14:imgEffect>
                      <a14:saturation sat="66000"/>
                    </a14:imgEffect>
                    <a14:imgEffect>
                      <a14:brightnessContrast bright="13000" contrast="2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0098"/>
          <a:stretch/>
        </p:blipFill>
        <p:spPr bwMode="auto">
          <a:xfrm>
            <a:off x="8516885" y="2535187"/>
            <a:ext cx="2357012" cy="344067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8F8F08F-61AF-DE44-2469-221E6A83B009}"/>
              </a:ext>
            </a:extLst>
          </p:cNvPr>
          <p:cNvSpPr txBox="1"/>
          <p:nvPr/>
        </p:nvSpPr>
        <p:spPr>
          <a:xfrm>
            <a:off x="1759687" y="6125761"/>
            <a:ext cx="2130243" cy="510778"/>
          </a:xfrm>
          <a:prstGeom prst="round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Bahnschrift SemiCondensed" panose="020B0502040204020203" pitchFamily="34" charset="0"/>
              </a:rPr>
              <a:t>JAVA</a:t>
            </a:r>
            <a:endParaRPr lang="ru-RU" sz="2400" dirty="0">
              <a:solidFill>
                <a:schemeClr val="bg1"/>
              </a:solidFill>
              <a:latin typeface="Bahnschrift SemiCondensed" panose="020B050204020402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A5147BB-BCCB-96E7-D29D-17FD18C69751}"/>
              </a:ext>
            </a:extLst>
          </p:cNvPr>
          <p:cNvSpPr txBox="1"/>
          <p:nvPr/>
        </p:nvSpPr>
        <p:spPr>
          <a:xfrm>
            <a:off x="8590873" y="6125761"/>
            <a:ext cx="2130243" cy="510778"/>
          </a:xfrm>
          <a:prstGeom prst="round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pPr algn="ctr"/>
            <a:r>
              <a:rPr lang="en-US" sz="2400" b="1" i="0" dirty="0">
                <a:solidFill>
                  <a:schemeClr val="bg1"/>
                </a:solidFill>
                <a:effectLst/>
                <a:latin typeface="Bahnschrift SemiCondensed" panose="020B0502040204020203" pitchFamily="34" charset="0"/>
              </a:rPr>
              <a:t>PASCAL</a:t>
            </a:r>
            <a:endParaRPr lang="ru-RU" sz="2400" dirty="0">
              <a:solidFill>
                <a:schemeClr val="bg1"/>
              </a:solidFill>
              <a:latin typeface="Bahnschrift SemiCondensed" panose="020B0502040204020203" pitchFamily="34" charset="0"/>
            </a:endParaRPr>
          </a:p>
        </p:txBody>
      </p:sp>
      <p:pic>
        <p:nvPicPr>
          <p:cNvPr id="11" name="Picture 10" descr="Picture background">
            <a:extLst>
              <a:ext uri="{FF2B5EF4-FFF2-40B4-BE49-F238E27FC236}">
                <a16:creationId xmlns:a16="http://schemas.microsoft.com/office/drawing/2014/main" id="{356C9472-23EA-0B49-8FC6-FF3A3D6161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24000"/>
                    </a14:imgEffect>
                    <a14:imgEffect>
                      <a14:brightnessContrast bright="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167" r="15563"/>
          <a:stretch/>
        </p:blipFill>
        <p:spPr bwMode="auto">
          <a:xfrm>
            <a:off x="1562470" y="2535189"/>
            <a:ext cx="2750948" cy="34406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1B2F637B-726C-2FA3-0BE2-73A98E5FA3D0}"/>
              </a:ext>
            </a:extLst>
          </p:cNvPr>
          <p:cNvSpPr txBox="1">
            <a:spLocks/>
          </p:cNvSpPr>
          <p:nvPr/>
        </p:nvSpPr>
        <p:spPr>
          <a:xfrm>
            <a:off x="1067170" y="354028"/>
            <a:ext cx="10057660" cy="993839"/>
          </a:xfrm>
          <a:prstGeom prst="roundRect">
            <a:avLst/>
          </a:prstGeom>
          <a:solidFill>
            <a:srgbClr val="002060"/>
          </a:solidFill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5400" dirty="0">
                <a:solidFill>
                  <a:schemeClr val="bg1"/>
                </a:solidFill>
                <a:latin typeface="Bahnschrift Condensed" panose="020B0502040204020203" pitchFamily="34" charset="0"/>
                <a:ea typeface="+mn-ea"/>
                <a:cs typeface="+mn-cs"/>
              </a:rPr>
              <a:t>ИСТОРИЯ ПРОГРАММИРОВАНИЯ </a:t>
            </a:r>
            <a:r>
              <a:rPr lang="ru-RU" sz="5400" dirty="0">
                <a:solidFill>
                  <a:srgbClr val="FF66CC"/>
                </a:solidFill>
                <a:latin typeface="Bahnschrift Condensed" panose="020B0502040204020203" pitchFamily="34" charset="0"/>
                <a:ea typeface="+mn-ea"/>
                <a:cs typeface="+mn-cs"/>
              </a:rPr>
              <a:t>300</a:t>
            </a:r>
          </a:p>
        </p:txBody>
      </p:sp>
    </p:spTree>
    <p:extLst>
      <p:ext uri="{BB962C8B-B14F-4D97-AF65-F5344CB8AC3E}">
        <p14:creationId xmlns:p14="http://schemas.microsoft.com/office/powerpoint/2010/main" val="685856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23 0.001 0.042 0.009 0.052 0.021 L 0.075 0.049 C 0.08 0.055 0.088 0.058 0.098 0.058 C 0.112 0.058 0.124 0.05 0.125 0.038 C 0.124 0.028 0.112 0.019 0.098 0.019 C 0.088 0.019 0.08 0.023 0.075 0.028 L 0.052 0.056 C 0.042 0.068 0.023 0.076 0 0.077 C -0.023 0.076 -0.042 0.068 -0.052 0.056 L -0.075 0.028 C -0.08 0.023 -0.088 0.019 -0.098 0.019 C -0.112 0.019 -0.124 0.028 -0.125 0.038 C -0.124 0.05 -0.112 0.058 -0.098 0.058 C -0.088 0.058 -0.08 0.055 -0.075 0.049 L -0.052 0.021 C -0.042 0.009 -0.023 0.001 0 0 Z" pathEditMode="relative" ptsTypes=""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2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 0.033 0.027 0.06 0.06 0.06 C 0.099 0.06 0.113 0.03 0.119 0.012 L 0.125 -0.012 C 0.131 -0.03 0.146 -0.06 0.19 -0.06 C 0.218 -0.06 0.25 -0.033 0.25 0 C 0.25 0.033 0.218 0.06 0.19 0.06 C 0.146 0.06 0.131 0.03 0.125 0.012 L 0.119 -0.012 C 0.113 -0.03 0.099 -0.06 0.06 -0.06 C 0.027 -0.06 0 -0.033 0 0 Z" pathEditMode="relative" ptsTypes=""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2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23 0.001 0.042 0.009 0.052 0.021 L 0.075 0.049 C 0.08 0.055 0.088 0.058 0.098 0.058 C 0.112 0.058 0.124 0.05 0.125 0.038 C 0.124 0.028 0.112 0.019 0.098 0.019 C 0.088 0.019 0.08 0.023 0.075 0.028 L 0.052 0.056 C 0.042 0.068 0.023 0.076 0 0.077 C -0.023 0.076 -0.042 0.068 -0.052 0.056 L -0.075 0.028 C -0.08 0.023 -0.088 0.019 -0.098 0.019 C -0.112 0.019 -0.124 0.028 -0.125 0.038 C -0.124 0.05 -0.112 0.058 -0.098 0.058 C -0.088 0.058 -0.08 0.055 -0.075 0.049 L -0.052 0.021 C -0.042 0.009 -0.023 0.001 0 0 Z" pathEditMode="relative" ptsTypes="">
                                      <p:cBhvr>
                                        <p:cTn id="10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5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 descr="Дом со сплошной заливкой">
            <a:hlinkClick r:id="rId2" action="ppaction://hlinksldjump"/>
            <a:extLst>
              <a:ext uri="{FF2B5EF4-FFF2-40B4-BE49-F238E27FC236}">
                <a16:creationId xmlns:a16="http://schemas.microsoft.com/office/drawing/2014/main" id="{42AC9863-5A57-40BE-9B5F-932DF957EE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1996" y="5589572"/>
            <a:ext cx="914400" cy="914400"/>
          </a:xfrm>
          <a:prstGeom prst="rect">
            <a:avLst/>
          </a:prstGeom>
        </p:spPr>
      </p:pic>
      <p:pic>
        <p:nvPicPr>
          <p:cNvPr id="7" name="Рисунок 6" descr="Мозг в голове со сплошной заливкой">
            <a:hlinkClick r:id="rId5" action="ppaction://hlinksldjump"/>
            <a:extLst>
              <a:ext uri="{FF2B5EF4-FFF2-40B4-BE49-F238E27FC236}">
                <a16:creationId xmlns:a16="http://schemas.microsoft.com/office/drawing/2014/main" id="{81A80051-308E-45E1-A7CF-4CBFCD48704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805604" y="5589572"/>
            <a:ext cx="914400" cy="914400"/>
          </a:xfrm>
          <a:prstGeom prst="rect">
            <a:avLst/>
          </a:prstGeom>
        </p:spPr>
      </p:pic>
      <p:sp>
        <p:nvSpPr>
          <p:cNvPr id="6" name="Овал 5">
            <a:extLst>
              <a:ext uri="{FF2B5EF4-FFF2-40B4-BE49-F238E27FC236}">
                <a16:creationId xmlns:a16="http://schemas.microsoft.com/office/drawing/2014/main" id="{EA2C5826-8859-8E6A-DCC4-14464AB55AA6}"/>
              </a:ext>
            </a:extLst>
          </p:cNvPr>
          <p:cNvSpPr/>
          <p:nvPr/>
        </p:nvSpPr>
        <p:spPr bwMode="ltGray">
          <a:xfrm>
            <a:off x="10209320" y="1638088"/>
            <a:ext cx="1404499" cy="1220421"/>
          </a:xfrm>
          <a:prstGeom prst="ellipse">
            <a:avLst/>
          </a:prstGeom>
          <a:gradFill>
            <a:gsLst>
              <a:gs pos="51000">
                <a:srgbClr val="D00000"/>
              </a:gs>
              <a:gs pos="51000">
                <a:srgbClr val="002060"/>
              </a:gs>
            </a:gsLst>
            <a:lin ang="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Объект 2">
            <a:extLst>
              <a:ext uri="{FF2B5EF4-FFF2-40B4-BE49-F238E27FC236}">
                <a16:creationId xmlns:a16="http://schemas.microsoft.com/office/drawing/2014/main" id="{E12481DC-9BE1-A620-8725-9F910E68051D}"/>
              </a:ext>
            </a:extLst>
          </p:cNvPr>
          <p:cNvSpPr txBox="1">
            <a:spLocks/>
          </p:cNvSpPr>
          <p:nvPr/>
        </p:nvSpPr>
        <p:spPr>
          <a:xfrm>
            <a:off x="838200" y="1434495"/>
            <a:ext cx="937112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sz="4800" u="sng" dirty="0">
                <a:latin typeface="Bahnschrift Condensed" panose="020B0502040204020203" pitchFamily="34" charset="0"/>
              </a:rPr>
              <a:t>                 </a:t>
            </a:r>
            <a:r>
              <a:rPr lang="ru-RU" sz="4800" dirty="0">
                <a:latin typeface="Bahnschrift Condensed" panose="020B0502040204020203" pitchFamily="34" charset="0"/>
              </a:rPr>
              <a:t> — это набор формальных правил, по которым пишут программы. </a:t>
            </a:r>
          </a:p>
        </p:txBody>
      </p:sp>
      <p:sp>
        <p:nvSpPr>
          <p:cNvPr id="17" name="Заголовок 1">
            <a:extLst>
              <a:ext uri="{FF2B5EF4-FFF2-40B4-BE49-F238E27FC236}">
                <a16:creationId xmlns:a16="http://schemas.microsoft.com/office/drawing/2014/main" id="{0ECC69E4-EF3D-F9F6-ABD3-72F53A8113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7170" y="354028"/>
            <a:ext cx="10057660" cy="993839"/>
          </a:xfrm>
          <a:prstGeom prst="roundRect">
            <a:avLst/>
          </a:prstGeom>
          <a:solidFill>
            <a:srgbClr val="002060"/>
          </a:solidFill>
        </p:spPr>
        <p:txBody>
          <a:bodyPr>
            <a:normAutofit fontScale="90000"/>
          </a:bodyPr>
          <a:lstStyle/>
          <a:p>
            <a:pPr algn="ctr"/>
            <a:r>
              <a:rPr lang="ru-RU" sz="6000" dirty="0">
                <a:solidFill>
                  <a:schemeClr val="bg1"/>
                </a:solidFill>
                <a:latin typeface="Bahnschrift Condensed" panose="020B0502040204020203" pitchFamily="34" charset="0"/>
                <a:ea typeface="+mn-ea"/>
                <a:cs typeface="+mn-cs"/>
              </a:rPr>
              <a:t>ЯЗЫКИ ПРОГРАММИРОВАНИЯ </a:t>
            </a:r>
            <a:r>
              <a:rPr lang="ru-RU" sz="6000" dirty="0">
                <a:solidFill>
                  <a:srgbClr val="FF66CC"/>
                </a:solidFill>
                <a:latin typeface="Bahnschrift Condensed" panose="020B0502040204020203" pitchFamily="34" charset="0"/>
                <a:ea typeface="+mn-ea"/>
                <a:cs typeface="+mn-cs"/>
              </a:rPr>
              <a:t>100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F50891D-9120-35A3-273F-7D3792D85EB8}"/>
              </a:ext>
            </a:extLst>
          </p:cNvPr>
          <p:cNvSpPr txBox="1"/>
          <p:nvPr/>
        </p:nvSpPr>
        <p:spPr>
          <a:xfrm>
            <a:off x="2608554" y="6355531"/>
            <a:ext cx="697488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solidFill>
                  <a:srgbClr val="9DC3E6"/>
                </a:solidFill>
                <a:latin typeface="Bahnschrift SemiBold SemiConden" panose="020B0502040204020203" pitchFamily="34" charset="0"/>
              </a:rPr>
              <a:t>АРИНА СЕРГЕЕВНА</a:t>
            </a:r>
          </a:p>
        </p:txBody>
      </p:sp>
    </p:spTree>
    <p:extLst>
      <p:ext uri="{BB962C8B-B14F-4D97-AF65-F5344CB8AC3E}">
        <p14:creationId xmlns:p14="http://schemas.microsoft.com/office/powerpoint/2010/main" val="853034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6" dur="30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9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336331E-4176-4959-AC76-1B8461AB22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7170" y="354028"/>
            <a:ext cx="10057660" cy="993839"/>
          </a:xfrm>
          <a:prstGeom prst="roundRect">
            <a:avLst/>
          </a:prstGeom>
          <a:solidFill>
            <a:srgbClr val="002060"/>
          </a:solidFill>
        </p:spPr>
        <p:txBody>
          <a:bodyPr>
            <a:normAutofit fontScale="90000"/>
          </a:bodyPr>
          <a:lstStyle/>
          <a:p>
            <a:pPr algn="ctr"/>
            <a:r>
              <a:rPr lang="ru-RU" sz="6000" dirty="0">
                <a:solidFill>
                  <a:schemeClr val="bg1"/>
                </a:solidFill>
                <a:latin typeface="Bahnschrift Condensed" panose="020B0502040204020203" pitchFamily="34" charset="0"/>
                <a:ea typeface="+mn-ea"/>
                <a:cs typeface="+mn-cs"/>
              </a:rPr>
              <a:t>ЯЗЫКИ ПРОГРАММИРОВАНИЯ </a:t>
            </a:r>
            <a:r>
              <a:rPr lang="ru-RU" sz="6000" dirty="0">
                <a:solidFill>
                  <a:srgbClr val="FF66CC"/>
                </a:solidFill>
                <a:latin typeface="Bahnschrift Condensed" panose="020B0502040204020203" pitchFamily="34" charset="0"/>
                <a:ea typeface="+mn-ea"/>
                <a:cs typeface="+mn-cs"/>
              </a:rPr>
              <a:t>200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5F5D61A-BD9E-4432-9E3B-47AE72CCF5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4495"/>
            <a:ext cx="937112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4800" dirty="0">
                <a:latin typeface="Bahnschrift Condensed" panose="020B0502040204020203" pitchFamily="34" charset="0"/>
              </a:rPr>
              <a:t>На каком языке программирования написан следующий код?</a:t>
            </a:r>
          </a:p>
        </p:txBody>
      </p:sp>
      <p:pic>
        <p:nvPicPr>
          <p:cNvPr id="1030" name="Picture 6" descr="Picture background">
            <a:extLst>
              <a:ext uri="{FF2B5EF4-FFF2-40B4-BE49-F238E27FC236}">
                <a16:creationId xmlns:a16="http://schemas.microsoft.com/office/drawing/2014/main" id="{F2471121-34C2-49DA-8AD0-43F873F081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7170" y="2926678"/>
            <a:ext cx="7117660" cy="3329452"/>
          </a:xfrm>
          <a:prstGeom prst="rect">
            <a:avLst/>
          </a:prstGeom>
          <a:noFill/>
          <a:ln w="38100">
            <a:solidFill>
              <a:srgbClr val="00206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Рисунок 6" descr="Дом со сплошной заливкой">
            <a:hlinkClick r:id="rId4" action="ppaction://hlinksldjump"/>
            <a:extLst>
              <a:ext uri="{FF2B5EF4-FFF2-40B4-BE49-F238E27FC236}">
                <a16:creationId xmlns:a16="http://schemas.microsoft.com/office/drawing/2014/main" id="{BD9297A5-5ADD-40A6-A547-F755E6C054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71996" y="5589572"/>
            <a:ext cx="914400" cy="914400"/>
          </a:xfrm>
          <a:prstGeom prst="rect">
            <a:avLst/>
          </a:prstGeom>
        </p:spPr>
      </p:pic>
      <p:pic>
        <p:nvPicPr>
          <p:cNvPr id="8" name="Рисунок 7" descr="Мозг в голове со сплошной заливкой">
            <a:hlinkClick r:id="rId7" action="ppaction://hlinksldjump"/>
            <a:extLst>
              <a:ext uri="{FF2B5EF4-FFF2-40B4-BE49-F238E27FC236}">
                <a16:creationId xmlns:a16="http://schemas.microsoft.com/office/drawing/2014/main" id="{BED98146-6F59-4F2C-A279-F6528D1F379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805604" y="5589572"/>
            <a:ext cx="914400" cy="914400"/>
          </a:xfrm>
          <a:prstGeom prst="rect">
            <a:avLst/>
          </a:prstGeom>
        </p:spPr>
      </p:pic>
      <p:sp>
        <p:nvSpPr>
          <p:cNvPr id="4" name="Овал 3">
            <a:extLst>
              <a:ext uri="{FF2B5EF4-FFF2-40B4-BE49-F238E27FC236}">
                <a16:creationId xmlns:a16="http://schemas.microsoft.com/office/drawing/2014/main" id="{04E3AE13-4266-864A-DB3A-3DAA1FE230EF}"/>
              </a:ext>
            </a:extLst>
          </p:cNvPr>
          <p:cNvSpPr/>
          <p:nvPr/>
        </p:nvSpPr>
        <p:spPr bwMode="ltGray">
          <a:xfrm>
            <a:off x="10209320" y="1638088"/>
            <a:ext cx="1404499" cy="1220421"/>
          </a:xfrm>
          <a:prstGeom prst="ellipse">
            <a:avLst/>
          </a:prstGeom>
          <a:gradFill>
            <a:gsLst>
              <a:gs pos="51000">
                <a:srgbClr val="D00000"/>
              </a:gs>
              <a:gs pos="51000">
                <a:srgbClr val="002060"/>
              </a:gs>
            </a:gsLst>
            <a:lin ang="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5ED40B-437C-1308-2575-F93AAF292073}"/>
              </a:ext>
            </a:extLst>
          </p:cNvPr>
          <p:cNvSpPr txBox="1"/>
          <p:nvPr/>
        </p:nvSpPr>
        <p:spPr>
          <a:xfrm>
            <a:off x="2608554" y="6355531"/>
            <a:ext cx="697488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solidFill>
                  <a:srgbClr val="9DC3E6"/>
                </a:solidFill>
                <a:latin typeface="Bahnschrift SemiBold SemiConden" panose="020B0502040204020203" pitchFamily="34" charset="0"/>
              </a:rPr>
              <a:t>АРИНА СЕРГЕЕВНА</a:t>
            </a:r>
          </a:p>
        </p:txBody>
      </p:sp>
    </p:spTree>
    <p:extLst>
      <p:ext uri="{BB962C8B-B14F-4D97-AF65-F5344CB8AC3E}">
        <p14:creationId xmlns:p14="http://schemas.microsoft.com/office/powerpoint/2010/main" val="2643016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6" dur="30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9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Picture background">
            <a:extLst>
              <a:ext uri="{FF2B5EF4-FFF2-40B4-BE49-F238E27FC236}">
                <a16:creationId xmlns:a16="http://schemas.microsoft.com/office/drawing/2014/main" id="{7CAF4704-9EE1-4469-95A6-31D014405B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10" r="13440" b="1450"/>
          <a:stretch/>
        </p:blipFill>
        <p:spPr bwMode="auto">
          <a:xfrm>
            <a:off x="3465843" y="2982896"/>
            <a:ext cx="5260313" cy="3302494"/>
          </a:xfrm>
          <a:prstGeom prst="rect">
            <a:avLst/>
          </a:prstGeom>
          <a:ln w="38100">
            <a:solidFill>
              <a:srgbClr val="002060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Рисунок 7" descr="Дом со сплошной заливкой">
            <a:hlinkClick r:id="rId3" action="ppaction://hlinksldjump"/>
            <a:extLst>
              <a:ext uri="{FF2B5EF4-FFF2-40B4-BE49-F238E27FC236}">
                <a16:creationId xmlns:a16="http://schemas.microsoft.com/office/drawing/2014/main" id="{F3DA046D-504C-439C-B944-1F1E1A73DF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1996" y="5589572"/>
            <a:ext cx="914400" cy="914400"/>
          </a:xfrm>
          <a:prstGeom prst="rect">
            <a:avLst/>
          </a:prstGeom>
        </p:spPr>
      </p:pic>
      <p:pic>
        <p:nvPicPr>
          <p:cNvPr id="9" name="Рисунок 8" descr="Мозг в голове со сплошной заливкой">
            <a:hlinkClick r:id="rId6" action="ppaction://hlinksldjump"/>
            <a:extLst>
              <a:ext uri="{FF2B5EF4-FFF2-40B4-BE49-F238E27FC236}">
                <a16:creationId xmlns:a16="http://schemas.microsoft.com/office/drawing/2014/main" id="{AC088FA2-1038-4267-9FCF-BBF10CC56D5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805604" y="5589572"/>
            <a:ext cx="914400" cy="914400"/>
          </a:xfrm>
          <a:prstGeom prst="rect">
            <a:avLst/>
          </a:prstGeo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E201578E-60CE-5865-ECE8-AC8C043E00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7170" y="354028"/>
            <a:ext cx="10057660" cy="993839"/>
          </a:xfrm>
          <a:prstGeom prst="roundRect">
            <a:avLst/>
          </a:prstGeom>
          <a:solidFill>
            <a:srgbClr val="002060"/>
          </a:solidFill>
        </p:spPr>
        <p:txBody>
          <a:bodyPr>
            <a:normAutofit fontScale="90000"/>
          </a:bodyPr>
          <a:lstStyle/>
          <a:p>
            <a:pPr algn="ctr"/>
            <a:r>
              <a:rPr lang="ru-RU" sz="6000" dirty="0">
                <a:solidFill>
                  <a:schemeClr val="bg1"/>
                </a:solidFill>
                <a:latin typeface="Bahnschrift Condensed" panose="020B0502040204020203" pitchFamily="34" charset="0"/>
                <a:ea typeface="+mn-ea"/>
                <a:cs typeface="+mn-cs"/>
              </a:rPr>
              <a:t>ЯЗЫКИ ПРОГРАММИРОВАНИЯ </a:t>
            </a:r>
            <a:r>
              <a:rPr lang="ru-RU" sz="6000" dirty="0">
                <a:solidFill>
                  <a:srgbClr val="FF66CC"/>
                </a:solidFill>
                <a:latin typeface="Bahnschrift Condensed" panose="020B0502040204020203" pitchFamily="34" charset="0"/>
                <a:ea typeface="+mn-ea"/>
                <a:cs typeface="+mn-cs"/>
              </a:rPr>
              <a:t>300</a:t>
            </a:r>
          </a:p>
        </p:txBody>
      </p:sp>
      <p:sp>
        <p:nvSpPr>
          <p:cNvPr id="12" name="Объект 2">
            <a:extLst>
              <a:ext uri="{FF2B5EF4-FFF2-40B4-BE49-F238E27FC236}">
                <a16:creationId xmlns:a16="http://schemas.microsoft.com/office/drawing/2014/main" id="{D2266B4B-E125-9694-2130-0A18D61DF4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4495"/>
            <a:ext cx="937112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4800" dirty="0">
                <a:latin typeface="Bahnschrift Condensed" panose="020B0502040204020203" pitchFamily="34" charset="0"/>
              </a:rPr>
              <a:t>На каком языке программирования написан следующий код?</a:t>
            </a:r>
          </a:p>
        </p:txBody>
      </p:sp>
      <p:sp>
        <p:nvSpPr>
          <p:cNvPr id="14" name="Овал 13">
            <a:extLst>
              <a:ext uri="{FF2B5EF4-FFF2-40B4-BE49-F238E27FC236}">
                <a16:creationId xmlns:a16="http://schemas.microsoft.com/office/drawing/2014/main" id="{A6CC8AF1-A922-A084-165A-BBEC1E144151}"/>
              </a:ext>
            </a:extLst>
          </p:cNvPr>
          <p:cNvSpPr/>
          <p:nvPr/>
        </p:nvSpPr>
        <p:spPr bwMode="ltGray">
          <a:xfrm>
            <a:off x="10209320" y="1638088"/>
            <a:ext cx="1404499" cy="1220421"/>
          </a:xfrm>
          <a:prstGeom prst="ellipse">
            <a:avLst/>
          </a:prstGeom>
          <a:gradFill>
            <a:gsLst>
              <a:gs pos="51000">
                <a:srgbClr val="D00000"/>
              </a:gs>
              <a:gs pos="51000">
                <a:srgbClr val="002060"/>
              </a:gs>
            </a:gsLst>
            <a:lin ang="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AC4D4B9-6025-7784-1C54-2C9846D049C2}"/>
              </a:ext>
            </a:extLst>
          </p:cNvPr>
          <p:cNvSpPr txBox="1"/>
          <p:nvPr/>
        </p:nvSpPr>
        <p:spPr>
          <a:xfrm>
            <a:off x="2608554" y="6355531"/>
            <a:ext cx="697488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solidFill>
                  <a:srgbClr val="9DC3E6"/>
                </a:solidFill>
                <a:latin typeface="Bahnschrift SemiBold SemiConden" panose="020B0502040204020203" pitchFamily="34" charset="0"/>
              </a:rPr>
              <a:t>АРИНА СЕРГЕЕВНА</a:t>
            </a:r>
          </a:p>
        </p:txBody>
      </p:sp>
    </p:spTree>
    <p:extLst>
      <p:ext uri="{BB962C8B-B14F-4D97-AF65-F5344CB8AC3E}">
        <p14:creationId xmlns:p14="http://schemas.microsoft.com/office/powerpoint/2010/main" val="3744893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6" dur="30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9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 descr="Дом со сплошной заливкой">
            <a:hlinkClick r:id="rId2" action="ppaction://hlinksldjump"/>
            <a:extLst>
              <a:ext uri="{FF2B5EF4-FFF2-40B4-BE49-F238E27FC236}">
                <a16:creationId xmlns:a16="http://schemas.microsoft.com/office/drawing/2014/main" id="{92E994E4-9338-435D-9813-337E0B071F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1996" y="5589572"/>
            <a:ext cx="914400" cy="914400"/>
          </a:xfrm>
          <a:prstGeom prst="rect">
            <a:avLst/>
          </a:prstGeom>
        </p:spPr>
      </p:pic>
      <p:pic>
        <p:nvPicPr>
          <p:cNvPr id="5" name="Рисунок 4" descr="Мозг в голове со сплошной заливкой">
            <a:hlinkClick r:id="rId5" action="ppaction://hlinksldjump"/>
            <a:extLst>
              <a:ext uri="{FF2B5EF4-FFF2-40B4-BE49-F238E27FC236}">
                <a16:creationId xmlns:a16="http://schemas.microsoft.com/office/drawing/2014/main" id="{D0062642-6CF9-4B7C-8207-137060D0A1C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805604" y="5589572"/>
            <a:ext cx="914400" cy="914400"/>
          </a:xfrm>
          <a:prstGeom prst="rect">
            <a:avLst/>
          </a:prstGeom>
        </p:spPr>
      </p:pic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E65034E9-EBC4-FBE6-43B6-DD01649A8702}"/>
              </a:ext>
            </a:extLst>
          </p:cNvPr>
          <p:cNvSpPr txBox="1">
            <a:spLocks/>
          </p:cNvSpPr>
          <p:nvPr/>
        </p:nvSpPr>
        <p:spPr>
          <a:xfrm>
            <a:off x="1067170" y="354028"/>
            <a:ext cx="10057660" cy="993839"/>
          </a:xfrm>
          <a:prstGeom prst="roundRect">
            <a:avLst/>
          </a:prstGeom>
          <a:solidFill>
            <a:srgbClr val="002060"/>
          </a:solidFill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5400" dirty="0">
                <a:solidFill>
                  <a:schemeClr val="bg1"/>
                </a:solidFill>
                <a:latin typeface="Bahnschrift Condensed" panose="020B0502040204020203" pitchFamily="34" charset="0"/>
                <a:ea typeface="+mn-ea"/>
                <a:cs typeface="+mn-cs"/>
              </a:rPr>
              <a:t>СИСТЕМЫ ПРОГРАММИРОВАНИЯ </a:t>
            </a:r>
            <a:r>
              <a:rPr lang="ru-RU" sz="5400" dirty="0">
                <a:solidFill>
                  <a:srgbClr val="FF66CC"/>
                </a:solidFill>
                <a:latin typeface="Bahnschrift Condensed" panose="020B0502040204020203" pitchFamily="34" charset="0"/>
                <a:ea typeface="+mn-ea"/>
                <a:cs typeface="+mn-cs"/>
              </a:rPr>
              <a:t>100</a:t>
            </a:r>
          </a:p>
        </p:txBody>
      </p:sp>
      <p:sp>
        <p:nvSpPr>
          <p:cNvPr id="10" name="Объект 2">
            <a:extLst>
              <a:ext uri="{FF2B5EF4-FFF2-40B4-BE49-F238E27FC236}">
                <a16:creationId xmlns:a16="http://schemas.microsoft.com/office/drawing/2014/main" id="{C29D0250-8571-5950-25E8-DE7A8A28EA6D}"/>
              </a:ext>
            </a:extLst>
          </p:cNvPr>
          <p:cNvSpPr txBox="1">
            <a:spLocks/>
          </p:cNvSpPr>
          <p:nvPr/>
        </p:nvSpPr>
        <p:spPr>
          <a:xfrm>
            <a:off x="838200" y="1434495"/>
            <a:ext cx="937112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sz="4800" u="sng" dirty="0">
                <a:latin typeface="Bahnschrift Condensed" panose="020B0502040204020203" pitchFamily="34" charset="0"/>
              </a:rPr>
              <a:t>                 </a:t>
            </a:r>
            <a:r>
              <a:rPr lang="ru-RU" sz="4800" dirty="0">
                <a:latin typeface="Bahnschrift Condensed" panose="020B0502040204020203" pitchFamily="34" charset="0"/>
              </a:rPr>
              <a:t> — это программы для создания новых программ и их отладки.</a:t>
            </a:r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id="{E71B50A1-153D-8D6D-5987-22CE010F8036}"/>
              </a:ext>
            </a:extLst>
          </p:cNvPr>
          <p:cNvSpPr/>
          <p:nvPr/>
        </p:nvSpPr>
        <p:spPr bwMode="ltGray">
          <a:xfrm>
            <a:off x="10209320" y="1638088"/>
            <a:ext cx="1404499" cy="1220421"/>
          </a:xfrm>
          <a:prstGeom prst="ellipse">
            <a:avLst/>
          </a:prstGeom>
          <a:gradFill>
            <a:gsLst>
              <a:gs pos="51000">
                <a:srgbClr val="D00000"/>
              </a:gs>
              <a:gs pos="51000">
                <a:srgbClr val="002060"/>
              </a:gs>
            </a:gsLst>
            <a:lin ang="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E1227A1-3CD2-8638-96B6-9079C0158F57}"/>
              </a:ext>
            </a:extLst>
          </p:cNvPr>
          <p:cNvSpPr txBox="1"/>
          <p:nvPr/>
        </p:nvSpPr>
        <p:spPr>
          <a:xfrm>
            <a:off x="2608554" y="6355531"/>
            <a:ext cx="697488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solidFill>
                  <a:srgbClr val="9DC3E6"/>
                </a:solidFill>
                <a:latin typeface="Bahnschrift SemiBold SemiConden" panose="020B0502040204020203" pitchFamily="34" charset="0"/>
              </a:rPr>
              <a:t>АРИНА СЕРГЕЕВНА</a:t>
            </a:r>
          </a:p>
        </p:txBody>
      </p:sp>
    </p:spTree>
    <p:extLst>
      <p:ext uri="{BB962C8B-B14F-4D97-AF65-F5344CB8AC3E}">
        <p14:creationId xmlns:p14="http://schemas.microsoft.com/office/powerpoint/2010/main" val="3689961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6" dur="30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9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 descr="Дом со сплошной заливкой">
            <a:hlinkClick r:id="rId2" action="ppaction://hlinksldjump"/>
            <a:extLst>
              <a:ext uri="{FF2B5EF4-FFF2-40B4-BE49-F238E27FC236}">
                <a16:creationId xmlns:a16="http://schemas.microsoft.com/office/drawing/2014/main" id="{CB89CF8D-A388-49FA-B388-7DB42A9EC4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1996" y="5589572"/>
            <a:ext cx="914400" cy="914400"/>
          </a:xfrm>
          <a:prstGeom prst="rect">
            <a:avLst/>
          </a:prstGeom>
        </p:spPr>
      </p:pic>
      <p:pic>
        <p:nvPicPr>
          <p:cNvPr id="5" name="Рисунок 4" descr="Мозг в голове со сплошной заливкой">
            <a:hlinkClick r:id="rId5" action="ppaction://hlinksldjump"/>
            <a:extLst>
              <a:ext uri="{FF2B5EF4-FFF2-40B4-BE49-F238E27FC236}">
                <a16:creationId xmlns:a16="http://schemas.microsoft.com/office/drawing/2014/main" id="{62B46A6D-18CB-4D66-A8ED-0D775C18B15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805604" y="5589572"/>
            <a:ext cx="914400" cy="914400"/>
          </a:xfrm>
          <a:prstGeom prst="rect">
            <a:avLst/>
          </a:prstGeom>
        </p:spPr>
      </p:pic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11F7B5F7-B029-A05B-B292-3EEA95A4E2D4}"/>
              </a:ext>
            </a:extLst>
          </p:cNvPr>
          <p:cNvSpPr txBox="1">
            <a:spLocks/>
          </p:cNvSpPr>
          <p:nvPr/>
        </p:nvSpPr>
        <p:spPr>
          <a:xfrm>
            <a:off x="1067170" y="354028"/>
            <a:ext cx="10057660" cy="993839"/>
          </a:xfrm>
          <a:prstGeom prst="roundRect">
            <a:avLst/>
          </a:prstGeom>
          <a:solidFill>
            <a:srgbClr val="002060"/>
          </a:solidFill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5400" dirty="0">
                <a:solidFill>
                  <a:schemeClr val="bg1"/>
                </a:solidFill>
                <a:latin typeface="Bahnschrift Condensed" panose="020B0502040204020203" pitchFamily="34" charset="0"/>
                <a:ea typeface="+mn-ea"/>
                <a:cs typeface="+mn-cs"/>
              </a:rPr>
              <a:t>СИСТЕМЫ ПРОГРАММИРОВАНИЯ </a:t>
            </a:r>
            <a:r>
              <a:rPr lang="ru-RU" sz="5400" dirty="0">
                <a:solidFill>
                  <a:srgbClr val="FF66CC"/>
                </a:solidFill>
                <a:latin typeface="Bahnschrift Condensed" panose="020B0502040204020203" pitchFamily="34" charset="0"/>
                <a:ea typeface="+mn-ea"/>
                <a:cs typeface="+mn-cs"/>
              </a:rPr>
              <a:t>200</a:t>
            </a:r>
          </a:p>
        </p:txBody>
      </p:sp>
      <p:sp>
        <p:nvSpPr>
          <p:cNvPr id="10" name="Овал 9">
            <a:extLst>
              <a:ext uri="{FF2B5EF4-FFF2-40B4-BE49-F238E27FC236}">
                <a16:creationId xmlns:a16="http://schemas.microsoft.com/office/drawing/2014/main" id="{213FF455-7578-2B77-127E-FDE54D8ED3B2}"/>
              </a:ext>
            </a:extLst>
          </p:cNvPr>
          <p:cNvSpPr/>
          <p:nvPr/>
        </p:nvSpPr>
        <p:spPr bwMode="ltGray">
          <a:xfrm>
            <a:off x="10209320" y="1638088"/>
            <a:ext cx="1404499" cy="1220421"/>
          </a:xfrm>
          <a:prstGeom prst="ellipse">
            <a:avLst/>
          </a:prstGeom>
          <a:gradFill>
            <a:gsLst>
              <a:gs pos="51000">
                <a:srgbClr val="D00000"/>
              </a:gs>
              <a:gs pos="51000">
                <a:srgbClr val="002060"/>
              </a:gs>
            </a:gsLst>
            <a:lin ang="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бъект 2">
            <a:extLst>
              <a:ext uri="{FF2B5EF4-FFF2-40B4-BE49-F238E27FC236}">
                <a16:creationId xmlns:a16="http://schemas.microsoft.com/office/drawing/2014/main" id="{CB4C426A-4A3E-2A08-37ED-C95C5F1DA351}"/>
              </a:ext>
            </a:extLst>
          </p:cNvPr>
          <p:cNvSpPr txBox="1">
            <a:spLocks/>
          </p:cNvSpPr>
          <p:nvPr/>
        </p:nvSpPr>
        <p:spPr>
          <a:xfrm>
            <a:off x="838200" y="1434495"/>
            <a:ext cx="937112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sz="4800" u="sng" dirty="0">
                <a:latin typeface="Bahnschrift Condensed" panose="020B0502040204020203" pitchFamily="34" charset="0"/>
              </a:rPr>
              <a:t>                 </a:t>
            </a:r>
            <a:r>
              <a:rPr lang="ru-RU" sz="4800" dirty="0">
                <a:latin typeface="Bahnschrift Condensed" panose="020B0502040204020203" pitchFamily="34" charset="0"/>
              </a:rPr>
              <a:t> — это программа, которая выполняет код, написанный на языке программирования. Она не переводит его в машинные коды целиком, а построчно принимает команды и сразу выполняет их.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0E411B0-8842-AF0C-0E91-797A1F816681}"/>
              </a:ext>
            </a:extLst>
          </p:cNvPr>
          <p:cNvSpPr txBox="1"/>
          <p:nvPr/>
        </p:nvSpPr>
        <p:spPr>
          <a:xfrm>
            <a:off x="2608554" y="6355531"/>
            <a:ext cx="697488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solidFill>
                  <a:srgbClr val="9DC3E6"/>
                </a:solidFill>
                <a:latin typeface="Bahnschrift SemiBold SemiConden" panose="020B0502040204020203" pitchFamily="34" charset="0"/>
              </a:rPr>
              <a:t>АРИНА СЕРГЕЕВНА</a:t>
            </a:r>
          </a:p>
        </p:txBody>
      </p:sp>
    </p:spTree>
    <p:extLst>
      <p:ext uri="{BB962C8B-B14F-4D97-AF65-F5344CB8AC3E}">
        <p14:creationId xmlns:p14="http://schemas.microsoft.com/office/powerpoint/2010/main" val="2351518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6" dur="30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9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Объект 2">
            <a:extLst>
              <a:ext uri="{FF2B5EF4-FFF2-40B4-BE49-F238E27FC236}">
                <a16:creationId xmlns:a16="http://schemas.microsoft.com/office/drawing/2014/main" id="{EFE40693-127C-C01C-BD1A-CC8FCBC6CB31}"/>
              </a:ext>
            </a:extLst>
          </p:cNvPr>
          <p:cNvSpPr txBox="1">
            <a:spLocks/>
          </p:cNvSpPr>
          <p:nvPr/>
        </p:nvSpPr>
        <p:spPr>
          <a:xfrm>
            <a:off x="838200" y="1434495"/>
            <a:ext cx="937112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ru-RU" sz="4800" dirty="0">
                <a:latin typeface="Bahnschrift Condensed" panose="020B0502040204020203" pitchFamily="34" charset="0"/>
              </a:rPr>
              <a:t>Назовите преимущества и недостатки компилятора и интерпретатора </a:t>
            </a:r>
          </a:p>
        </p:txBody>
      </p:sp>
      <p:pic>
        <p:nvPicPr>
          <p:cNvPr id="4" name="Рисунок 3" descr="Дом со сплошной заливкой">
            <a:hlinkClick r:id="rId3" action="ppaction://hlinksldjump"/>
            <a:extLst>
              <a:ext uri="{FF2B5EF4-FFF2-40B4-BE49-F238E27FC236}">
                <a16:creationId xmlns:a16="http://schemas.microsoft.com/office/drawing/2014/main" id="{27CCEF6F-9963-47F7-9ABB-CD327CC0B8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1996" y="5589572"/>
            <a:ext cx="914400" cy="914400"/>
          </a:xfrm>
          <a:prstGeom prst="rect">
            <a:avLst/>
          </a:prstGeom>
        </p:spPr>
      </p:pic>
      <p:pic>
        <p:nvPicPr>
          <p:cNvPr id="5" name="Рисунок 4" descr="Мозг в голове со сплошной заливкой">
            <a:hlinkClick r:id="rId6" action="ppaction://hlinksldjump"/>
            <a:extLst>
              <a:ext uri="{FF2B5EF4-FFF2-40B4-BE49-F238E27FC236}">
                <a16:creationId xmlns:a16="http://schemas.microsoft.com/office/drawing/2014/main" id="{3BF1CD95-C5B4-4B83-98FC-51641987EA1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805604" y="5589572"/>
            <a:ext cx="914400" cy="914400"/>
          </a:xfrm>
          <a:prstGeom prst="rect">
            <a:avLst/>
          </a:prstGeom>
        </p:spPr>
      </p:pic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D54BE216-DBBD-D836-709A-ADDDDEF5CCD2}"/>
              </a:ext>
            </a:extLst>
          </p:cNvPr>
          <p:cNvSpPr txBox="1">
            <a:spLocks/>
          </p:cNvSpPr>
          <p:nvPr/>
        </p:nvSpPr>
        <p:spPr>
          <a:xfrm>
            <a:off x="1067170" y="354028"/>
            <a:ext cx="10057660" cy="993839"/>
          </a:xfrm>
          <a:prstGeom prst="roundRect">
            <a:avLst/>
          </a:prstGeom>
          <a:solidFill>
            <a:srgbClr val="002060"/>
          </a:solidFill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5400" dirty="0">
                <a:solidFill>
                  <a:schemeClr val="bg1"/>
                </a:solidFill>
                <a:latin typeface="Bahnschrift Condensed" panose="020B0502040204020203" pitchFamily="34" charset="0"/>
                <a:ea typeface="+mn-ea"/>
                <a:cs typeface="+mn-cs"/>
              </a:rPr>
              <a:t>СИСТЕМЫ ПРОГРАММИРОВАНИЯ </a:t>
            </a:r>
            <a:r>
              <a:rPr lang="ru-RU" sz="5400" dirty="0">
                <a:solidFill>
                  <a:srgbClr val="FF66CC"/>
                </a:solidFill>
                <a:latin typeface="Bahnschrift Condensed" panose="020B0502040204020203" pitchFamily="34" charset="0"/>
                <a:ea typeface="+mn-ea"/>
                <a:cs typeface="+mn-cs"/>
              </a:rPr>
              <a:t>300</a:t>
            </a:r>
          </a:p>
        </p:txBody>
      </p:sp>
      <p:sp>
        <p:nvSpPr>
          <p:cNvPr id="10" name="Овал 9">
            <a:extLst>
              <a:ext uri="{FF2B5EF4-FFF2-40B4-BE49-F238E27FC236}">
                <a16:creationId xmlns:a16="http://schemas.microsoft.com/office/drawing/2014/main" id="{657D2143-7BCD-F236-71D0-9A565D64C8E1}"/>
              </a:ext>
            </a:extLst>
          </p:cNvPr>
          <p:cNvSpPr/>
          <p:nvPr/>
        </p:nvSpPr>
        <p:spPr bwMode="ltGray">
          <a:xfrm>
            <a:off x="10209320" y="1638088"/>
            <a:ext cx="1404499" cy="1220421"/>
          </a:xfrm>
          <a:prstGeom prst="ellipse">
            <a:avLst/>
          </a:prstGeom>
          <a:gradFill>
            <a:gsLst>
              <a:gs pos="51000">
                <a:srgbClr val="D00000"/>
              </a:gs>
              <a:gs pos="51000">
                <a:srgbClr val="002060"/>
              </a:gs>
            </a:gsLst>
            <a:lin ang="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301C661-D7DF-502B-2BF1-CC1047EA0794}"/>
              </a:ext>
            </a:extLst>
          </p:cNvPr>
          <p:cNvSpPr txBox="1"/>
          <p:nvPr/>
        </p:nvSpPr>
        <p:spPr>
          <a:xfrm>
            <a:off x="2608554" y="6355531"/>
            <a:ext cx="697488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solidFill>
                  <a:srgbClr val="9DC3E6"/>
                </a:solidFill>
                <a:latin typeface="Bahnschrift SemiBold SemiConden" panose="020B0502040204020203" pitchFamily="34" charset="0"/>
              </a:rPr>
              <a:t>АРИНА СЕРГЕЕВНА</a:t>
            </a:r>
          </a:p>
        </p:txBody>
      </p:sp>
    </p:spTree>
    <p:extLst>
      <p:ext uri="{BB962C8B-B14F-4D97-AF65-F5344CB8AC3E}">
        <p14:creationId xmlns:p14="http://schemas.microsoft.com/office/powerpoint/2010/main" val="1613886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6" dur="30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9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Объект 2">
            <a:extLst>
              <a:ext uri="{FF2B5EF4-FFF2-40B4-BE49-F238E27FC236}">
                <a16:creationId xmlns:a16="http://schemas.microsoft.com/office/drawing/2014/main" id="{6114D14A-C90B-93B9-A16B-D4CA69ADE26F}"/>
              </a:ext>
            </a:extLst>
          </p:cNvPr>
          <p:cNvSpPr txBox="1">
            <a:spLocks/>
          </p:cNvSpPr>
          <p:nvPr/>
        </p:nvSpPr>
        <p:spPr>
          <a:xfrm>
            <a:off x="838200" y="1434495"/>
            <a:ext cx="937112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ru-RU" sz="4800" dirty="0">
                <a:latin typeface="Bahnschrift Condensed" panose="020B0502040204020203" pitchFamily="34" charset="0"/>
              </a:rPr>
              <a:t>Назовите первый высокоуровневый язык программирования, получивший практическое применение.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ru-RU" sz="4800" dirty="0">
              <a:latin typeface="Bahnschrift Condensed" panose="020B0502040204020203" pitchFamily="34" charset="0"/>
            </a:endParaRPr>
          </a:p>
        </p:txBody>
      </p:sp>
      <p:pic>
        <p:nvPicPr>
          <p:cNvPr id="4" name="Рисунок 3" descr="Дом со сплошной заливкой">
            <a:hlinkClick r:id="rId2" action="ppaction://hlinksldjump"/>
            <a:extLst>
              <a:ext uri="{FF2B5EF4-FFF2-40B4-BE49-F238E27FC236}">
                <a16:creationId xmlns:a16="http://schemas.microsoft.com/office/drawing/2014/main" id="{8BCE82B9-5A3E-4FDF-B0D2-E881DB3EBA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1996" y="5589572"/>
            <a:ext cx="914400" cy="914400"/>
          </a:xfrm>
          <a:prstGeom prst="rect">
            <a:avLst/>
          </a:prstGeom>
        </p:spPr>
      </p:pic>
      <p:pic>
        <p:nvPicPr>
          <p:cNvPr id="5" name="Рисунок 4" descr="Мозг в голове со сплошной заливкой">
            <a:hlinkClick r:id="rId5" action="ppaction://hlinksldjump"/>
            <a:extLst>
              <a:ext uri="{FF2B5EF4-FFF2-40B4-BE49-F238E27FC236}">
                <a16:creationId xmlns:a16="http://schemas.microsoft.com/office/drawing/2014/main" id="{D4D68D6C-2270-4C91-B972-EEA7CF9F1F8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805604" y="5589572"/>
            <a:ext cx="914400" cy="914400"/>
          </a:xfrm>
          <a:prstGeom prst="rect">
            <a:avLst/>
          </a:prstGeom>
        </p:spPr>
      </p:pic>
      <p:sp>
        <p:nvSpPr>
          <p:cNvPr id="7" name="Овал 6">
            <a:extLst>
              <a:ext uri="{FF2B5EF4-FFF2-40B4-BE49-F238E27FC236}">
                <a16:creationId xmlns:a16="http://schemas.microsoft.com/office/drawing/2014/main" id="{80894649-A05E-8C4E-D1A4-9DB2ECDAAF5B}"/>
              </a:ext>
            </a:extLst>
          </p:cNvPr>
          <p:cNvSpPr/>
          <p:nvPr/>
        </p:nvSpPr>
        <p:spPr bwMode="ltGray">
          <a:xfrm>
            <a:off x="10209320" y="1638088"/>
            <a:ext cx="1404499" cy="1220421"/>
          </a:xfrm>
          <a:prstGeom prst="ellipse">
            <a:avLst/>
          </a:prstGeom>
          <a:gradFill>
            <a:gsLst>
              <a:gs pos="51000">
                <a:srgbClr val="D00000"/>
              </a:gs>
              <a:gs pos="51000">
                <a:srgbClr val="002060"/>
              </a:gs>
            </a:gsLst>
            <a:lin ang="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5A1DBFF4-DAEE-330A-F13E-CB42D1A2F36D}"/>
              </a:ext>
            </a:extLst>
          </p:cNvPr>
          <p:cNvSpPr txBox="1">
            <a:spLocks/>
          </p:cNvSpPr>
          <p:nvPr/>
        </p:nvSpPr>
        <p:spPr>
          <a:xfrm>
            <a:off x="1067170" y="354028"/>
            <a:ext cx="10057660" cy="993839"/>
          </a:xfrm>
          <a:prstGeom prst="roundRect">
            <a:avLst/>
          </a:prstGeom>
          <a:solidFill>
            <a:srgbClr val="002060"/>
          </a:solidFill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5400" dirty="0">
                <a:solidFill>
                  <a:schemeClr val="bg1"/>
                </a:solidFill>
                <a:latin typeface="Bahnschrift Condensed" panose="020B0502040204020203" pitchFamily="34" charset="0"/>
                <a:ea typeface="+mn-ea"/>
                <a:cs typeface="+mn-cs"/>
              </a:rPr>
              <a:t>ИСТОРИЯ ПРОГРАММИРОВАНИЯ </a:t>
            </a:r>
            <a:r>
              <a:rPr lang="ru-RU" sz="5400" dirty="0">
                <a:solidFill>
                  <a:srgbClr val="FF66CC"/>
                </a:solidFill>
                <a:latin typeface="Bahnschrift Condensed" panose="020B0502040204020203" pitchFamily="34" charset="0"/>
                <a:ea typeface="+mn-ea"/>
                <a:cs typeface="+mn-cs"/>
              </a:rPr>
              <a:t>100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F983E21-7584-563C-FA11-AF196D206731}"/>
              </a:ext>
            </a:extLst>
          </p:cNvPr>
          <p:cNvSpPr txBox="1"/>
          <p:nvPr/>
        </p:nvSpPr>
        <p:spPr>
          <a:xfrm>
            <a:off x="2608554" y="6355531"/>
            <a:ext cx="697488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solidFill>
                  <a:srgbClr val="9DC3E6"/>
                </a:solidFill>
                <a:latin typeface="Bahnschrift SemiBold SemiConden" panose="020B0502040204020203" pitchFamily="34" charset="0"/>
              </a:rPr>
              <a:t>АРИНА СЕРГЕЕВНА</a:t>
            </a:r>
          </a:p>
        </p:txBody>
      </p:sp>
    </p:spTree>
    <p:extLst>
      <p:ext uri="{BB962C8B-B14F-4D97-AF65-F5344CB8AC3E}">
        <p14:creationId xmlns:p14="http://schemas.microsoft.com/office/powerpoint/2010/main" val="4135293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6" dur="30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9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Объект 2">
            <a:extLst>
              <a:ext uri="{FF2B5EF4-FFF2-40B4-BE49-F238E27FC236}">
                <a16:creationId xmlns:a16="http://schemas.microsoft.com/office/drawing/2014/main" id="{9F0BB335-E939-D74E-81EA-D95A21CEF8F2}"/>
              </a:ext>
            </a:extLst>
          </p:cNvPr>
          <p:cNvSpPr txBox="1">
            <a:spLocks/>
          </p:cNvSpPr>
          <p:nvPr/>
        </p:nvSpPr>
        <p:spPr>
          <a:xfrm>
            <a:off x="838200" y="1434495"/>
            <a:ext cx="937112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ru-RU" sz="4800" dirty="0">
                <a:latin typeface="Bahnschrift Condensed" panose="020B0502040204020203" pitchFamily="34" charset="0"/>
              </a:rPr>
              <a:t>Что из себя представляли первые программы?</a:t>
            </a:r>
          </a:p>
        </p:txBody>
      </p:sp>
      <p:pic>
        <p:nvPicPr>
          <p:cNvPr id="5" name="Рисунок 4" descr="Дом со сплошной заливкой">
            <a:hlinkClick r:id="rId2" action="ppaction://hlinksldjump"/>
            <a:extLst>
              <a:ext uri="{FF2B5EF4-FFF2-40B4-BE49-F238E27FC236}">
                <a16:creationId xmlns:a16="http://schemas.microsoft.com/office/drawing/2014/main" id="{21099DB8-2289-4830-82F6-170D94CE0A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1996" y="5589572"/>
            <a:ext cx="914400" cy="914400"/>
          </a:xfrm>
          <a:prstGeom prst="rect">
            <a:avLst/>
          </a:prstGeom>
        </p:spPr>
      </p:pic>
      <p:pic>
        <p:nvPicPr>
          <p:cNvPr id="6" name="Рисунок 5" descr="Мозг в голове со сплошной заливкой">
            <a:hlinkClick r:id="rId5" action="ppaction://hlinksldjump"/>
            <a:extLst>
              <a:ext uri="{FF2B5EF4-FFF2-40B4-BE49-F238E27FC236}">
                <a16:creationId xmlns:a16="http://schemas.microsoft.com/office/drawing/2014/main" id="{25A41F73-276A-46B8-96AD-20FA6D7844E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805604" y="5589572"/>
            <a:ext cx="914400" cy="914400"/>
          </a:xfrm>
          <a:prstGeom prst="rect">
            <a:avLst/>
          </a:prstGeom>
        </p:spPr>
      </p:pic>
      <p:sp>
        <p:nvSpPr>
          <p:cNvPr id="3" name="Овал 2">
            <a:extLst>
              <a:ext uri="{FF2B5EF4-FFF2-40B4-BE49-F238E27FC236}">
                <a16:creationId xmlns:a16="http://schemas.microsoft.com/office/drawing/2014/main" id="{DCB646DF-1968-787F-1658-FE05DBB354E8}"/>
              </a:ext>
            </a:extLst>
          </p:cNvPr>
          <p:cNvSpPr/>
          <p:nvPr/>
        </p:nvSpPr>
        <p:spPr bwMode="ltGray">
          <a:xfrm>
            <a:off x="10209320" y="1638088"/>
            <a:ext cx="1404499" cy="1220421"/>
          </a:xfrm>
          <a:prstGeom prst="ellipse">
            <a:avLst/>
          </a:prstGeom>
          <a:gradFill>
            <a:gsLst>
              <a:gs pos="51000">
                <a:srgbClr val="D00000"/>
              </a:gs>
              <a:gs pos="51000">
                <a:srgbClr val="002060"/>
              </a:gs>
            </a:gsLst>
            <a:lin ang="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5A86923B-A918-AABE-DCAD-0C0E07C2CEAA}"/>
              </a:ext>
            </a:extLst>
          </p:cNvPr>
          <p:cNvSpPr txBox="1">
            <a:spLocks/>
          </p:cNvSpPr>
          <p:nvPr/>
        </p:nvSpPr>
        <p:spPr>
          <a:xfrm>
            <a:off x="1067170" y="354028"/>
            <a:ext cx="10057660" cy="993839"/>
          </a:xfrm>
          <a:prstGeom prst="roundRect">
            <a:avLst/>
          </a:prstGeom>
          <a:solidFill>
            <a:srgbClr val="002060"/>
          </a:solidFill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5400" dirty="0">
                <a:solidFill>
                  <a:schemeClr val="bg1"/>
                </a:solidFill>
                <a:latin typeface="Bahnschrift Condensed" panose="020B0502040204020203" pitchFamily="34" charset="0"/>
                <a:ea typeface="+mn-ea"/>
                <a:cs typeface="+mn-cs"/>
              </a:rPr>
              <a:t>ИСТОРИЯ ПРОГРАММИРОВАНИЯ </a:t>
            </a:r>
            <a:r>
              <a:rPr lang="ru-RU" sz="5400" dirty="0">
                <a:solidFill>
                  <a:srgbClr val="FF66CC"/>
                </a:solidFill>
                <a:latin typeface="Bahnschrift Condensed" panose="020B0502040204020203" pitchFamily="34" charset="0"/>
                <a:ea typeface="+mn-ea"/>
                <a:cs typeface="+mn-cs"/>
              </a:rPr>
              <a:t>200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1245450-3D74-2D91-A19A-10A86CED83DA}"/>
              </a:ext>
            </a:extLst>
          </p:cNvPr>
          <p:cNvSpPr txBox="1"/>
          <p:nvPr/>
        </p:nvSpPr>
        <p:spPr>
          <a:xfrm>
            <a:off x="2608554" y="6355531"/>
            <a:ext cx="697488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solidFill>
                  <a:srgbClr val="9DC3E6"/>
                </a:solidFill>
                <a:latin typeface="Bahnschrift SemiBold SemiConden" panose="020B0502040204020203" pitchFamily="34" charset="0"/>
              </a:rPr>
              <a:t>АРИНА СЕРГЕЕВНА</a:t>
            </a:r>
          </a:p>
        </p:txBody>
      </p:sp>
    </p:spTree>
    <p:extLst>
      <p:ext uri="{BB962C8B-B14F-4D97-AF65-F5344CB8AC3E}">
        <p14:creationId xmlns:p14="http://schemas.microsoft.com/office/powerpoint/2010/main" val="1682951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6" dur="30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9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theme/theme1.xml><?xml version="1.0" encoding="utf-8"?>
<a:theme xmlns:a="http://schemas.openxmlformats.org/drawingml/2006/main" name="Тема Office">
  <a:themeElements>
    <a:clrScheme name="Другая 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023160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458</TotalTime>
  <Words>412</Words>
  <Application>Microsoft Office PowerPoint</Application>
  <PresentationFormat>Широкоэкранный</PresentationFormat>
  <Paragraphs>95</Paragraphs>
  <Slides>19</Slides>
  <Notes>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9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19</vt:i4>
      </vt:variant>
    </vt:vector>
  </HeadingPairs>
  <TitlesOfParts>
    <vt:vector size="29" baseType="lpstr">
      <vt:lpstr>Arial</vt:lpstr>
      <vt:lpstr>Arial Black</vt:lpstr>
      <vt:lpstr>Bahnschrift Condensed</vt:lpstr>
      <vt:lpstr>Bahnschrift SemiBold Condensed</vt:lpstr>
      <vt:lpstr>Bahnschrift SemiBold SemiConden</vt:lpstr>
      <vt:lpstr>Bahnschrift SemiCondensed</vt:lpstr>
      <vt:lpstr>Calibri</vt:lpstr>
      <vt:lpstr>Calibri Light</vt:lpstr>
      <vt:lpstr>YS Text</vt:lpstr>
      <vt:lpstr>Тема Office</vt:lpstr>
      <vt:lpstr>Презентация PowerPoint</vt:lpstr>
      <vt:lpstr>ЯЗЫКИ ПРОГРАММИРОВАНИЯ 100</vt:lpstr>
      <vt:lpstr>ЯЗЫКИ ПРОГРАММИРОВАНИЯ 200</vt:lpstr>
      <vt:lpstr>ЯЗЫКИ ПРОГРАММИРОВАНИЯ 300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ЯЗЫКИ ПРОГРАММИРОВАНИЯ 100</vt:lpstr>
      <vt:lpstr>ЯЗЫКИ ПРОГРАММИРОВАНИЯ 200</vt:lpstr>
      <vt:lpstr>ЯЗЫКИ ПРОГРАММИРОВАНИЯ 300</vt:lpstr>
      <vt:lpstr>Презентация PowerPoint</vt:lpstr>
      <vt:lpstr>Системы программирования 200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Александр</dc:creator>
  <cp:lastModifiedBy>Арина Пузырникова</cp:lastModifiedBy>
  <cp:revision>25</cp:revision>
  <dcterms:created xsi:type="dcterms:W3CDTF">2024-11-22T11:11:36Z</dcterms:created>
  <dcterms:modified xsi:type="dcterms:W3CDTF">2025-05-27T23:01:41Z</dcterms:modified>
</cp:coreProperties>
</file>